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Montserrat Semi-Bold" panose="020B0604020202020204" charset="0"/>
      <p:regular r:id="rId12"/>
    </p:embeddedFont>
    <p:embeddedFont>
      <p:font typeface="Montserrat" panose="020B0604020202020204" charset="0"/>
      <p:regular r:id="rId13"/>
    </p:embeddedFont>
    <p:embeddedFont>
      <p:font typeface="Montserrat Medium" panose="020B0604020202020204" charset="0"/>
      <p:regular r:id="rId14"/>
    </p:embeddedFont>
    <p:embeddedFont>
      <p:font typeface="Montserrat Medium Italics" panose="020B0604020202020204" charset="0"/>
      <p:regular r:id="rId15"/>
    </p:embeddedFont>
    <p:embeddedFont>
      <p:font typeface="Montserrat Bold" panose="020B0604020202020204" charset="0"/>
      <p:regular r:id="rId16"/>
    </p:embeddedFont>
    <p:embeddedFont>
      <p:font typeface="Times New Roman Bold" panose="02020803070505020304" pitchFamily="18" charset="0"/>
      <p:bold r:id="rId17"/>
    </p:embeddedFont>
    <p:embeddedFont>
      <p:font typeface="Montserrat Italics" panose="020B0604020202020204" charset="0"/>
      <p:regular r:id="rId18"/>
    </p:embeddedFont>
    <p:embeddedFont>
      <p:font typeface="Calibri" panose="020F0502020204030204" pitchFamily="34" charset="0"/>
      <p:regular r:id="rId19"/>
      <p:bold r:id="rId20"/>
      <p:italic r:id="rId21"/>
      <p:boldItalic r:id="rId22"/>
    </p:embeddedFont>
    <p:embeddedFont>
      <p:font typeface="Montserrat Bold Italic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38"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jpeg>
</file>

<file path=ppt/media/image10.svg>
</file>

<file path=ppt/media/image11.png>
</file>

<file path=ppt/media/image12.png>
</file>

<file path=ppt/media/image13.png>
</file>

<file path=ppt/media/image14.png>
</file>

<file path=ppt/media/image15.jpeg>
</file>

<file path=ppt/media/image15.svg>
</file>

<file path=ppt/media/image16.png>
</file>

<file path=ppt/media/image17.png>
</file>

<file path=ppt/media/image18.png>
</file>

<file path=ppt/media/image19.png>
</file>

<file path=ppt/media/image2.png>
</file>

<file path=ppt/media/image2.svg>
</file>

<file path=ppt/media/image21.svg>
</file>

<file path=ppt/media/image23.svg>
</file>

<file path=ppt/media/image3.png>
</file>

<file path=ppt/media/image4.png>
</file>

<file path=ppt/media/image4.sv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24-May-25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24-May-25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24-May-25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24-May-25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24-May-25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24-May-25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7" Type="http://schemas.openxmlformats.org/officeDocument/2006/relationships/hyperlink" Target="https://pages.nist.gov/800-63-3/" TargetMode="External"/><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23.sv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sp>
        <p:nvSpPr>
          <p:cNvPr id="2" name="Freeform 2"/>
          <p:cNvSpPr/>
          <p:nvPr/>
        </p:nvSpPr>
        <p:spPr>
          <a:xfrm>
            <a:off x="1834999" y="291221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6148522" y="3024897"/>
            <a:ext cx="8711009" cy="1755516"/>
          </a:xfrm>
          <a:prstGeom prst="rect">
            <a:avLst/>
          </a:prstGeom>
        </p:spPr>
        <p:txBody>
          <a:bodyPr lIns="0" tIns="0" rIns="0" bIns="0" rtlCol="0" anchor="t">
            <a:spAutoFit/>
          </a:bodyPr>
          <a:lstStyle/>
          <a:p>
            <a:pPr marL="0" lvl="0" indent="0" algn="ctr">
              <a:lnSpc>
                <a:spcPts val="6925"/>
              </a:lnSpc>
            </a:pPr>
            <a:r>
              <a:rPr lang="en-US" sz="5540" b="1" spc="-110">
                <a:solidFill>
                  <a:srgbClr val="FEFEFE"/>
                </a:solidFill>
                <a:latin typeface="Times New Roman" panose="02020603050405020304" pitchFamily="18" charset="0"/>
                <a:ea typeface="Montserrat Bold"/>
                <a:cs typeface="Times New Roman" panose="02020603050405020304" pitchFamily="18" charset="0"/>
                <a:sym typeface="Montserrat Bold"/>
              </a:rPr>
              <a:t>BIOMETRIC BASED TRANSACTION SYSTEM</a:t>
            </a:r>
          </a:p>
        </p:txBody>
      </p:sp>
      <p:sp>
        <p:nvSpPr>
          <p:cNvPr id="4" name="TextBox 4"/>
          <p:cNvSpPr txBox="1"/>
          <p:nvPr/>
        </p:nvSpPr>
        <p:spPr>
          <a:xfrm>
            <a:off x="6774643" y="5701656"/>
            <a:ext cx="7458767" cy="1384995"/>
          </a:xfrm>
          <a:prstGeom prst="rect">
            <a:avLst/>
          </a:prstGeom>
        </p:spPr>
        <p:txBody>
          <a:bodyPr lIns="0" tIns="0" rIns="0" bIns="0" rtlCol="0" anchor="t">
            <a:spAutoFit/>
          </a:bodyPr>
          <a:lstStyle/>
          <a:p>
            <a:pPr algn="ctr">
              <a:lnSpc>
                <a:spcPts val="3598"/>
              </a:lnSpc>
            </a:pPr>
            <a:r>
              <a:rPr lang="en-US" sz="2570" b="1">
                <a:solidFill>
                  <a:srgbClr val="FEFEFE"/>
                </a:solidFill>
                <a:latin typeface="Times New Roman" panose="02020603050405020304" pitchFamily="18" charset="0"/>
                <a:ea typeface="Montserrat Semi-Bold"/>
                <a:cs typeface="Times New Roman" panose="02020603050405020304" pitchFamily="18" charset="0"/>
                <a:sym typeface="Montserrat Semi-Bold"/>
              </a:rPr>
              <a:t>UMWALI  DUSENGE  Evelyne</a:t>
            </a:r>
          </a:p>
          <a:p>
            <a:pPr algn="ctr">
              <a:lnSpc>
                <a:spcPts val="3598"/>
              </a:lnSpc>
            </a:pPr>
            <a:endParaRPr lang="en-US" sz="2570" b="1">
              <a:solidFill>
                <a:srgbClr val="FEFEFE"/>
              </a:solidFill>
              <a:latin typeface="Times New Roman" panose="02020603050405020304" pitchFamily="18" charset="0"/>
              <a:ea typeface="Montserrat Semi-Bold"/>
              <a:cs typeface="Times New Roman" panose="02020603050405020304" pitchFamily="18" charset="0"/>
              <a:sym typeface="Montserrat Semi-Bold"/>
            </a:endParaRPr>
          </a:p>
          <a:p>
            <a:pPr algn="ctr">
              <a:lnSpc>
                <a:spcPts val="3598"/>
              </a:lnSpc>
              <a:spcBef>
                <a:spcPct val="0"/>
              </a:spcBef>
            </a:pPr>
            <a:r>
              <a:rPr lang="en-US" sz="2570" b="1">
                <a:solidFill>
                  <a:srgbClr val="FEFEFE"/>
                </a:solidFill>
                <a:latin typeface="Times New Roman" panose="02020603050405020304" pitchFamily="18" charset="0"/>
                <a:ea typeface="Montserrat Semi-Bold"/>
                <a:cs typeface="Times New Roman" panose="02020603050405020304" pitchFamily="18" charset="0"/>
                <a:sym typeface="Montserrat Semi-Bold"/>
              </a:rPr>
              <a:t>ID : 26642</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8196" t="-15017" r="-8196"/>
            </a:stretch>
          </a:blipFill>
        </p:spPr>
      </p:sp>
      <p:sp>
        <p:nvSpPr>
          <p:cNvPr id="3" name="TextBox 3"/>
          <p:cNvSpPr txBox="1"/>
          <p:nvPr/>
        </p:nvSpPr>
        <p:spPr>
          <a:xfrm>
            <a:off x="1189469" y="2567428"/>
            <a:ext cx="8816697" cy="3593370"/>
          </a:xfrm>
          <a:prstGeom prst="rect">
            <a:avLst/>
          </a:prstGeom>
        </p:spPr>
        <p:txBody>
          <a:bodyPr lIns="0" tIns="0" rIns="0" bIns="0" rtlCol="0" anchor="t">
            <a:spAutoFit/>
          </a:bodyPr>
          <a:lstStyle/>
          <a:p>
            <a:pPr marL="0" lvl="0" indent="0" algn="ctr">
              <a:lnSpc>
                <a:spcPts val="14239"/>
              </a:lnSpc>
            </a:pPr>
            <a:r>
              <a:rPr lang="en-US" sz="11391" b="1" i="1" spc="-227">
                <a:solidFill>
                  <a:srgbClr val="DFF8FC"/>
                </a:solidFill>
                <a:latin typeface="Montserrat Bold Italics"/>
                <a:ea typeface="Montserrat Bold Italics"/>
                <a:cs typeface="Montserrat Bold Italics"/>
                <a:sym typeface="Montserrat Bold Italics"/>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grpSp>
        <p:nvGrpSpPr>
          <p:cNvPr id="2" name="Group 2"/>
          <p:cNvGrpSpPr/>
          <p:nvPr/>
        </p:nvGrpSpPr>
        <p:grpSpPr>
          <a:xfrm>
            <a:off x="16453001" y="8452001"/>
            <a:ext cx="806299" cy="80629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071013"/>
              </a:solidFill>
              <a:prstDash val="solid"/>
              <a:miter/>
            </a:ln>
          </p:spPr>
        </p:sp>
        <p:sp>
          <p:nvSpPr>
            <p:cNvPr id="4" name="TextBox 4"/>
            <p:cNvSpPr txBox="1"/>
            <p:nvPr/>
          </p:nvSpPr>
          <p:spPr>
            <a:xfrm>
              <a:off x="76200" y="66675"/>
              <a:ext cx="660400" cy="669925"/>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sp>
        <p:nvSpPr>
          <p:cNvPr id="5" name="Freeform 5"/>
          <p:cNvSpPr/>
          <p:nvPr/>
        </p:nvSpPr>
        <p:spPr>
          <a:xfrm>
            <a:off x="16722935" y="8655990"/>
            <a:ext cx="266431" cy="398322"/>
          </a:xfrm>
          <a:custGeom>
            <a:avLst/>
            <a:gdLst/>
            <a:ahLst/>
            <a:cxnLst/>
            <a:rect l="l" t="t" r="r" b="b"/>
            <a:pathLst>
              <a:path w="266431" h="398322">
                <a:moveTo>
                  <a:pt x="0" y="0"/>
                </a:moveTo>
                <a:lnTo>
                  <a:pt x="266431" y="0"/>
                </a:lnTo>
                <a:lnTo>
                  <a:pt x="266431" y="398322"/>
                </a:lnTo>
                <a:lnTo>
                  <a:pt x="0" y="39832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6" name="Group 6"/>
          <p:cNvGrpSpPr/>
          <p:nvPr/>
        </p:nvGrpSpPr>
        <p:grpSpPr>
          <a:xfrm>
            <a:off x="2222240" y="883061"/>
            <a:ext cx="6123823" cy="8974633"/>
            <a:chOff x="0" y="0"/>
            <a:chExt cx="812800" cy="1165739"/>
          </a:xfrm>
        </p:grpSpPr>
        <p:sp>
          <p:nvSpPr>
            <p:cNvPr id="7" name="Freeform 7"/>
            <p:cNvSpPr/>
            <p:nvPr/>
          </p:nvSpPr>
          <p:spPr>
            <a:xfrm>
              <a:off x="0" y="0"/>
              <a:ext cx="812800" cy="1165739"/>
            </a:xfrm>
            <a:custGeom>
              <a:avLst/>
              <a:gdLst/>
              <a:ahLst/>
              <a:cxnLst/>
              <a:rect l="l" t="t" r="r" b="b"/>
              <a:pathLst>
                <a:path w="812800" h="1165739">
                  <a:moveTo>
                    <a:pt x="0" y="0"/>
                  </a:moveTo>
                  <a:lnTo>
                    <a:pt x="812800" y="0"/>
                  </a:lnTo>
                  <a:lnTo>
                    <a:pt x="812800" y="1165739"/>
                  </a:lnTo>
                  <a:lnTo>
                    <a:pt x="0" y="1165739"/>
                  </a:lnTo>
                  <a:close/>
                </a:path>
              </a:pathLst>
            </a:custGeom>
            <a:blipFill>
              <a:blip r:embed="rId4"/>
              <a:stretch>
                <a:fillRect l="-21711" r="-21711"/>
              </a:stretch>
            </a:blipFill>
          </p:spPr>
        </p:sp>
      </p:grpSp>
      <p:grpSp>
        <p:nvGrpSpPr>
          <p:cNvPr id="8" name="Group 8"/>
          <p:cNvGrpSpPr/>
          <p:nvPr/>
        </p:nvGrpSpPr>
        <p:grpSpPr>
          <a:xfrm>
            <a:off x="8734063" y="883062"/>
            <a:ext cx="8525237" cy="8974633"/>
            <a:chOff x="0" y="0"/>
            <a:chExt cx="2245330" cy="2363689"/>
          </a:xfrm>
        </p:grpSpPr>
        <p:sp>
          <p:nvSpPr>
            <p:cNvPr id="9" name="Freeform 9"/>
            <p:cNvSpPr/>
            <p:nvPr/>
          </p:nvSpPr>
          <p:spPr>
            <a:xfrm>
              <a:off x="0" y="0"/>
              <a:ext cx="2245330" cy="2363689"/>
            </a:xfrm>
            <a:custGeom>
              <a:avLst/>
              <a:gdLst/>
              <a:ahLst/>
              <a:cxnLst/>
              <a:rect l="l" t="t" r="r" b="b"/>
              <a:pathLst>
                <a:path w="2245330" h="2363689">
                  <a:moveTo>
                    <a:pt x="0" y="0"/>
                  </a:moveTo>
                  <a:lnTo>
                    <a:pt x="2245330" y="0"/>
                  </a:lnTo>
                  <a:lnTo>
                    <a:pt x="2245330" y="2363689"/>
                  </a:lnTo>
                  <a:lnTo>
                    <a:pt x="0" y="2363689"/>
                  </a:lnTo>
                  <a:close/>
                </a:path>
              </a:pathLst>
            </a:custGeom>
            <a:solidFill>
              <a:srgbClr val="071013"/>
            </a:solidFill>
          </p:spPr>
        </p:sp>
        <p:sp>
          <p:nvSpPr>
            <p:cNvPr id="10" name="TextBox 10"/>
            <p:cNvSpPr txBox="1"/>
            <p:nvPr/>
          </p:nvSpPr>
          <p:spPr>
            <a:xfrm>
              <a:off x="0" y="-9525"/>
              <a:ext cx="2245330" cy="2373214"/>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grpSp>
        <p:nvGrpSpPr>
          <p:cNvPr id="11" name="Group 11"/>
          <p:cNvGrpSpPr/>
          <p:nvPr/>
        </p:nvGrpSpPr>
        <p:grpSpPr>
          <a:xfrm>
            <a:off x="0" y="0"/>
            <a:ext cx="2020346" cy="10287000"/>
            <a:chOff x="0" y="0"/>
            <a:chExt cx="532108" cy="2709333"/>
          </a:xfrm>
        </p:grpSpPr>
        <p:sp>
          <p:nvSpPr>
            <p:cNvPr id="12" name="Freeform 12"/>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071013"/>
            </a:solidFill>
          </p:spPr>
        </p:sp>
        <p:sp>
          <p:nvSpPr>
            <p:cNvPr id="13" name="TextBox 13"/>
            <p:cNvSpPr txBox="1"/>
            <p:nvPr/>
          </p:nvSpPr>
          <p:spPr>
            <a:xfrm>
              <a:off x="0" y="-9525"/>
              <a:ext cx="532108" cy="2718858"/>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sp>
        <p:nvSpPr>
          <p:cNvPr id="14" name="TextBox 14"/>
          <p:cNvSpPr txBox="1"/>
          <p:nvPr/>
        </p:nvSpPr>
        <p:spPr>
          <a:xfrm>
            <a:off x="9425409" y="1000125"/>
            <a:ext cx="4925123" cy="841641"/>
          </a:xfrm>
          <a:prstGeom prst="rect">
            <a:avLst/>
          </a:prstGeom>
        </p:spPr>
        <p:txBody>
          <a:bodyPr lIns="0" tIns="0" rIns="0" bIns="0" rtlCol="0" anchor="t">
            <a:spAutoFit/>
          </a:bodyPr>
          <a:lstStyle/>
          <a:p>
            <a:pPr marL="0" lvl="0" indent="0" algn="ctr">
              <a:lnSpc>
                <a:spcPts val="7000"/>
              </a:lnSpc>
            </a:pPr>
            <a:r>
              <a:rPr lang="en-US" sz="5600" b="1" spc="-112" dirty="0">
                <a:solidFill>
                  <a:srgbClr val="FEFEFE"/>
                </a:solidFill>
                <a:latin typeface="Times New Roman" panose="02020603050405020304" pitchFamily="18" charset="0"/>
                <a:ea typeface="Montserrat Bold"/>
                <a:cs typeface="Times New Roman" panose="02020603050405020304" pitchFamily="18" charset="0"/>
                <a:sym typeface="Montserrat Bold"/>
              </a:rPr>
              <a:t>Introduction</a:t>
            </a:r>
          </a:p>
        </p:txBody>
      </p:sp>
      <p:sp>
        <p:nvSpPr>
          <p:cNvPr id="15" name="TextBox 15"/>
          <p:cNvSpPr txBox="1"/>
          <p:nvPr/>
        </p:nvSpPr>
        <p:spPr>
          <a:xfrm>
            <a:off x="8904989" y="1840865"/>
            <a:ext cx="7951162" cy="13767872"/>
          </a:xfrm>
          <a:prstGeom prst="rect">
            <a:avLst/>
          </a:prstGeom>
        </p:spPr>
        <p:txBody>
          <a:bodyPr lIns="0" tIns="0" rIns="0" bIns="0" rtlCol="0" anchor="t">
            <a:spAutoFit/>
          </a:bodyPr>
          <a:lstStyle/>
          <a:p>
            <a:pPr algn="just">
              <a:lnSpc>
                <a:spcPts val="2598"/>
              </a:lnSpc>
            </a:pPr>
            <a:r>
              <a:rPr lang="en-US" sz="2400" spc="-37" dirty="0">
                <a:solidFill>
                  <a:srgbClr val="FEFEFE"/>
                </a:solidFill>
                <a:latin typeface="Times New Roman" panose="02020603050405020304" pitchFamily="18" charset="0"/>
                <a:ea typeface="Montserrat"/>
                <a:cs typeface="Times New Roman" panose="02020603050405020304" pitchFamily="18" charset="0"/>
                <a:sym typeface="Montserrat"/>
              </a:rPr>
              <a:t>In era where digital transactions are at the core of daily operations across financial, healthcare, educational, and government sectors, ensuring secure and reliable authorization methods has become critical. Traditional security approaches—such as PINs, passwords, and security tokens—are increasingly vulnerable to breaches, identity theft, and social engineering attacks. To address these challenges, the Biometric-Based Transaction Authorization System offers a modern, robust, and user-friendly solution.</a:t>
            </a:r>
          </a:p>
          <a:p>
            <a:pPr algn="just">
              <a:lnSpc>
                <a:spcPts val="2598"/>
              </a:lnSpc>
            </a:pPr>
            <a:endParaRPr dirty="0">
              <a:latin typeface="Times New Roman" panose="02020603050405020304" pitchFamily="18" charset="0"/>
              <a:cs typeface="Times New Roman" panose="02020603050405020304" pitchFamily="18" charset="0"/>
            </a:endParaRPr>
          </a:p>
          <a:p>
            <a:pPr algn="just">
              <a:lnSpc>
                <a:spcPts val="2598"/>
              </a:lnSpc>
            </a:pPr>
            <a:endParaRPr sz="2000" dirty="0">
              <a:latin typeface="Times New Roman" panose="02020603050405020304" pitchFamily="18" charset="0"/>
              <a:cs typeface="Times New Roman" panose="02020603050405020304" pitchFamily="18" charset="0"/>
            </a:endParaRPr>
          </a:p>
          <a:p>
            <a:pPr algn="just"/>
            <a:r>
              <a:rPr lang="en-US" sz="2400" dirty="0" smtClean="0">
                <a:solidFill>
                  <a:schemeClr val="bg1"/>
                </a:solidFill>
                <a:latin typeface="Times New Roman" panose="02020603050405020304" pitchFamily="18" charset="0"/>
                <a:cs typeface="Times New Roman" panose="02020603050405020304" pitchFamily="18" charset="0"/>
              </a:rPr>
              <a:t>This </a:t>
            </a:r>
            <a:r>
              <a:rPr lang="en-US" sz="2400" dirty="0">
                <a:solidFill>
                  <a:schemeClr val="bg1"/>
                </a:solidFill>
                <a:latin typeface="Times New Roman" panose="02020603050405020304" pitchFamily="18" charset="0"/>
                <a:cs typeface="Times New Roman" panose="02020603050405020304" pitchFamily="18" charset="0"/>
              </a:rPr>
              <a:t>system is intended for use in environments where secure, fast, and reliable transaction authorization is critical. Target sectors include:</a:t>
            </a:r>
          </a:p>
          <a:p>
            <a:pPr marL="342900" indent="-342900" algn="just">
              <a:buFont typeface="Wingdings" panose="05000000000000000000" pitchFamily="2" charset="2"/>
              <a:buChar char="§"/>
            </a:pPr>
            <a:r>
              <a:rPr lang="en-US" sz="2400" dirty="0">
                <a:solidFill>
                  <a:schemeClr val="bg1"/>
                </a:solidFill>
                <a:latin typeface="Times New Roman" panose="02020603050405020304" pitchFamily="18" charset="0"/>
                <a:cs typeface="Times New Roman" panose="02020603050405020304" pitchFamily="18" charset="0"/>
              </a:rPr>
              <a:t>Banks and financial institutions for customer identity verification during high-value transactions.</a:t>
            </a:r>
          </a:p>
          <a:p>
            <a:pPr marL="342900" indent="-342900" algn="just">
              <a:buFont typeface="Wingdings" panose="05000000000000000000" pitchFamily="2" charset="2"/>
              <a:buChar char="§"/>
            </a:pPr>
            <a:r>
              <a:rPr lang="en-US" sz="2400" dirty="0">
                <a:solidFill>
                  <a:schemeClr val="bg1"/>
                </a:solidFill>
                <a:latin typeface="Times New Roman" panose="02020603050405020304" pitchFamily="18" charset="0"/>
                <a:cs typeface="Times New Roman" panose="02020603050405020304" pitchFamily="18" charset="0"/>
              </a:rPr>
              <a:t>Hospitals and healthcare systems for secure access to patient records and authorization of critical medical procedures.</a:t>
            </a:r>
          </a:p>
          <a:p>
            <a:pPr marL="342900" indent="-342900" algn="just">
              <a:buFont typeface="Wingdings" panose="05000000000000000000" pitchFamily="2" charset="2"/>
              <a:buChar char="§"/>
            </a:pPr>
            <a:r>
              <a:rPr lang="en-US" sz="2400" dirty="0">
                <a:solidFill>
                  <a:schemeClr val="bg1"/>
                </a:solidFill>
                <a:latin typeface="Times New Roman" panose="02020603050405020304" pitchFamily="18" charset="0"/>
                <a:cs typeface="Times New Roman" panose="02020603050405020304" pitchFamily="18" charset="0"/>
              </a:rPr>
              <a:t>Government offices for validating citizen identity in public service transactions.</a:t>
            </a:r>
          </a:p>
          <a:p>
            <a:pPr marL="342900" indent="-342900" algn="just">
              <a:buFont typeface="Wingdings" panose="05000000000000000000" pitchFamily="2" charset="2"/>
              <a:buChar char="§"/>
            </a:pPr>
            <a:r>
              <a:rPr lang="en-US" sz="2400" dirty="0">
                <a:solidFill>
                  <a:schemeClr val="bg1"/>
                </a:solidFill>
                <a:latin typeface="Times New Roman" panose="02020603050405020304" pitchFamily="18" charset="0"/>
                <a:cs typeface="Times New Roman" panose="02020603050405020304" pitchFamily="18" charset="0"/>
              </a:rPr>
              <a:t>Universities and educational institutions for secure student or staff transactions (e.g., exam registrations, access to digital resources).</a:t>
            </a:r>
          </a:p>
          <a:p>
            <a:pPr algn="just">
              <a:lnSpc>
                <a:spcPts val="2598"/>
              </a:lnSpc>
            </a:pPr>
            <a:endParaRPr lang="en-US" sz="2400"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2400" b="1" spc="-37" dirty="0">
              <a:solidFill>
                <a:srgbClr val="FEFEFE"/>
              </a:solidFill>
              <a:latin typeface="Times New Roman" panose="02020603050405020304" pitchFamily="18" charset="0"/>
              <a:ea typeface="Montserrat Semi-Bold"/>
              <a:cs typeface="Times New Roman" panose="02020603050405020304" pitchFamily="18" charset="0"/>
              <a:sym typeface="Montserrat Semi-Bold"/>
            </a:endParaRPr>
          </a:p>
          <a:p>
            <a:pPr algn="just">
              <a:lnSpc>
                <a:spcPts val="2598"/>
              </a:lnSpc>
            </a:pPr>
            <a:endParaRPr lang="en-US" sz="2400"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2400"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2400"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2400" b="1" spc="-37" dirty="0">
              <a:solidFill>
                <a:srgbClr val="FEFEFE"/>
              </a:solidFill>
              <a:latin typeface="Times New Roman" panose="02020603050405020304" pitchFamily="18" charset="0"/>
              <a:ea typeface="Montserrat Semi-Bold"/>
              <a:cs typeface="Times New Roman" panose="02020603050405020304" pitchFamily="18" charset="0"/>
              <a:sym typeface="Montserrat Semi-Bold"/>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598"/>
              </a:lnSpc>
            </a:pPr>
            <a:endParaRPr lang="en-US" sz="1856" spc="-37" dirty="0">
              <a:solidFill>
                <a:srgbClr val="FEFEFE"/>
              </a:solidFill>
              <a:latin typeface="Times New Roman" panose="02020603050405020304" pitchFamily="18" charset="0"/>
              <a:ea typeface="Montserrat"/>
              <a:cs typeface="Times New Roman" panose="02020603050405020304" pitchFamily="18" charset="0"/>
              <a:sym typeface="Montserrat"/>
            </a:endParaRPr>
          </a:p>
        </p:txBody>
      </p:sp>
      <p:sp>
        <p:nvSpPr>
          <p:cNvPr id="16" name="TextBox 16"/>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5635" b="1" spc="-112" dirty="0">
                <a:solidFill>
                  <a:srgbClr val="FEFEFE"/>
                </a:solidFill>
                <a:latin typeface="Times New Roman" panose="02020603050405020304" pitchFamily="18" charset="0"/>
                <a:ea typeface="Montserrat Bold"/>
                <a:cs typeface="Times New Roman" panose="02020603050405020304" pitchFamily="18" charset="0"/>
                <a:sym typeface="Montserrat Bold"/>
              </a:rPr>
              <a:t>PHASE  I</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grpSp>
        <p:nvGrpSpPr>
          <p:cNvPr id="2" name="Group 2"/>
          <p:cNvGrpSpPr/>
          <p:nvPr/>
        </p:nvGrpSpPr>
        <p:grpSpPr>
          <a:xfrm>
            <a:off x="2395998" y="1308644"/>
            <a:ext cx="8250753" cy="6736570"/>
            <a:chOff x="0" y="0"/>
            <a:chExt cx="2026739" cy="1654790"/>
          </a:xfrm>
        </p:grpSpPr>
        <p:sp>
          <p:nvSpPr>
            <p:cNvPr id="3" name="Freeform 3"/>
            <p:cNvSpPr/>
            <p:nvPr/>
          </p:nvSpPr>
          <p:spPr>
            <a:xfrm>
              <a:off x="0" y="0"/>
              <a:ext cx="2026739" cy="1654790"/>
            </a:xfrm>
            <a:custGeom>
              <a:avLst/>
              <a:gdLst/>
              <a:ahLst/>
              <a:cxnLst/>
              <a:rect l="l" t="t" r="r" b="b"/>
              <a:pathLst>
                <a:path w="2026739" h="1654790">
                  <a:moveTo>
                    <a:pt x="0" y="0"/>
                  </a:moveTo>
                  <a:lnTo>
                    <a:pt x="2026739" y="0"/>
                  </a:lnTo>
                  <a:lnTo>
                    <a:pt x="2026739" y="1654790"/>
                  </a:lnTo>
                  <a:lnTo>
                    <a:pt x="0" y="1654790"/>
                  </a:lnTo>
                  <a:close/>
                </a:path>
              </a:pathLst>
            </a:custGeom>
            <a:blipFill>
              <a:blip r:embed="rId2"/>
              <a:stretch>
                <a:fillRect l="-7565" r="-7565"/>
              </a:stretch>
            </a:blipFill>
          </p:spPr>
        </p:sp>
      </p:grpSp>
      <p:grpSp>
        <p:nvGrpSpPr>
          <p:cNvPr id="4" name="Group 4"/>
          <p:cNvGrpSpPr/>
          <p:nvPr/>
        </p:nvGrpSpPr>
        <p:grpSpPr>
          <a:xfrm>
            <a:off x="0" y="0"/>
            <a:ext cx="2020346" cy="10287000"/>
            <a:chOff x="0" y="0"/>
            <a:chExt cx="532108" cy="2709333"/>
          </a:xfrm>
        </p:grpSpPr>
        <p:sp>
          <p:nvSpPr>
            <p:cNvPr id="5" name="Freeform 5"/>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FEFEFE"/>
            </a:solidFill>
          </p:spPr>
        </p:sp>
        <p:sp>
          <p:nvSpPr>
            <p:cNvPr id="6" name="TextBox 6"/>
            <p:cNvSpPr txBox="1"/>
            <p:nvPr/>
          </p:nvSpPr>
          <p:spPr>
            <a:xfrm>
              <a:off x="0" y="-9525"/>
              <a:ext cx="532108" cy="2718858"/>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sp>
        <p:nvSpPr>
          <p:cNvPr id="7" name="TextBox 7"/>
          <p:cNvSpPr txBox="1"/>
          <p:nvPr/>
        </p:nvSpPr>
        <p:spPr>
          <a:xfrm>
            <a:off x="11403969" y="1289594"/>
            <a:ext cx="4678669" cy="1194238"/>
          </a:xfrm>
          <a:prstGeom prst="rect">
            <a:avLst/>
          </a:prstGeom>
        </p:spPr>
        <p:txBody>
          <a:bodyPr lIns="0" tIns="0" rIns="0" bIns="0" rtlCol="0" anchor="t">
            <a:spAutoFit/>
          </a:bodyPr>
          <a:lstStyle/>
          <a:p>
            <a:pPr algn="ctr">
              <a:lnSpc>
                <a:spcPts val="4978"/>
              </a:lnSpc>
            </a:pPr>
            <a:r>
              <a:rPr lang="en-US" sz="2400" b="1" spc="-79" dirty="0">
                <a:solidFill>
                  <a:srgbClr val="FEFEFE"/>
                </a:solidFill>
                <a:latin typeface="Times New Roman" panose="02020603050405020304" pitchFamily="18" charset="0"/>
                <a:ea typeface="Montserrat Bold"/>
                <a:cs typeface="Times New Roman" panose="02020603050405020304" pitchFamily="18" charset="0"/>
                <a:sym typeface="Montserrat Bold"/>
              </a:rPr>
              <a:t> UML/BPMN</a:t>
            </a:r>
          </a:p>
          <a:p>
            <a:pPr marL="0" lvl="0" indent="0" algn="l">
              <a:lnSpc>
                <a:spcPts val="4978"/>
              </a:lnSpc>
            </a:pPr>
            <a:endParaRPr lang="en-US" sz="2400" b="1" spc="-79" dirty="0">
              <a:solidFill>
                <a:srgbClr val="FEFEFE"/>
              </a:solidFill>
              <a:latin typeface="Times New Roman" panose="02020603050405020304" pitchFamily="18" charset="0"/>
              <a:ea typeface="Montserrat Bold"/>
              <a:cs typeface="Times New Roman" panose="02020603050405020304" pitchFamily="18" charset="0"/>
              <a:sym typeface="Montserrat Bold"/>
            </a:endParaRPr>
          </a:p>
        </p:txBody>
      </p:sp>
      <p:sp>
        <p:nvSpPr>
          <p:cNvPr id="8" name="TextBox 8"/>
          <p:cNvSpPr txBox="1"/>
          <p:nvPr/>
        </p:nvSpPr>
        <p:spPr>
          <a:xfrm>
            <a:off x="11022402" y="2282376"/>
            <a:ext cx="6846411" cy="5745163"/>
          </a:xfrm>
          <a:prstGeom prst="rect">
            <a:avLst/>
          </a:prstGeom>
        </p:spPr>
        <p:txBody>
          <a:bodyPr lIns="0" tIns="0" rIns="0" bIns="0" rtlCol="0" anchor="t">
            <a:spAutoFit/>
          </a:bodyPr>
          <a:lstStyle/>
          <a:p>
            <a:pPr algn="just">
              <a:lnSpc>
                <a:spcPts val="2818"/>
              </a:lnSpc>
            </a:pPr>
            <a:r>
              <a:rPr lang="en-US" sz="2400" spc="-40">
                <a:solidFill>
                  <a:srgbClr val="FEFEFE"/>
                </a:solidFill>
                <a:latin typeface="Times New Roman" panose="02020603050405020304" pitchFamily="18" charset="0"/>
                <a:ea typeface="Montserrat"/>
                <a:cs typeface="Times New Roman" panose="02020603050405020304" pitchFamily="18" charset="0"/>
                <a:sym typeface="Montserrat"/>
              </a:rPr>
              <a:t>The diagram consists of four swimlanes representing key entities: User, Transaction System, Biometric Data Table, and Authentication Logs Table. The process begins when a User initiates a transaction, triggering the system to request biometric authentication. The Transaction System captures the user’s biometric input and queries the Biometric Data Table to verify it against stored biometric templates.</a:t>
            </a:r>
          </a:p>
          <a:p>
            <a:pPr algn="just">
              <a:lnSpc>
                <a:spcPts val="2818"/>
              </a:lnSpc>
            </a:pPr>
            <a:endParaRPr lang="en-US" sz="2400" spc="-4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818"/>
              </a:lnSpc>
            </a:pPr>
            <a:r>
              <a:rPr lang="en-US" sz="2400" spc="-40">
                <a:solidFill>
                  <a:srgbClr val="FEFEFE"/>
                </a:solidFill>
                <a:latin typeface="Times New Roman" panose="02020603050405020304" pitchFamily="18" charset="0"/>
                <a:ea typeface="Montserrat"/>
                <a:cs typeface="Times New Roman" panose="02020603050405020304" pitchFamily="18" charset="0"/>
                <a:sym typeface="Montserrat"/>
              </a:rPr>
              <a:t>A decision gateway evaluates whether the input matches. If authentication is successful, the transaction is processed, and a success log is recorded in the Authentication Logs Table. If the match fails, the transaction is rejected, and a failure log is created. The process then ends by notifying the user of the outcome.</a:t>
            </a:r>
          </a:p>
          <a:p>
            <a:pPr algn="just">
              <a:lnSpc>
                <a:spcPts val="2818"/>
              </a:lnSpc>
            </a:pPr>
            <a:endParaRPr lang="en-US" sz="2400" spc="-40">
              <a:solidFill>
                <a:srgbClr val="FEFEFE"/>
              </a:solidFill>
              <a:latin typeface="Times New Roman" panose="02020603050405020304" pitchFamily="18" charset="0"/>
              <a:ea typeface="Montserrat"/>
              <a:cs typeface="Times New Roman" panose="02020603050405020304" pitchFamily="18" charset="0"/>
              <a:sym typeface="Montserrat"/>
            </a:endParaRPr>
          </a:p>
        </p:txBody>
      </p:sp>
      <p:sp>
        <p:nvSpPr>
          <p:cNvPr id="9" name="TextBox 9"/>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6000" b="1" spc="-112" dirty="0">
                <a:solidFill>
                  <a:srgbClr val="071013"/>
                </a:solidFill>
                <a:latin typeface="Times New Roman" panose="02020603050405020304" pitchFamily="18" charset="0"/>
                <a:ea typeface="Montserrat Bold"/>
                <a:cs typeface="Times New Roman" panose="02020603050405020304" pitchFamily="18" charset="0"/>
                <a:sym typeface="Montserrat Bold"/>
              </a:rPr>
              <a:t>PHASE  II</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grpSp>
        <p:nvGrpSpPr>
          <p:cNvPr id="2" name="Group 2"/>
          <p:cNvGrpSpPr/>
          <p:nvPr/>
        </p:nvGrpSpPr>
        <p:grpSpPr>
          <a:xfrm>
            <a:off x="2037719" y="0"/>
            <a:ext cx="16250281" cy="10287000"/>
            <a:chOff x="0" y="0"/>
            <a:chExt cx="2614607" cy="1655138"/>
          </a:xfrm>
        </p:grpSpPr>
        <p:sp>
          <p:nvSpPr>
            <p:cNvPr id="3" name="Freeform 3"/>
            <p:cNvSpPr/>
            <p:nvPr/>
          </p:nvSpPr>
          <p:spPr>
            <a:xfrm>
              <a:off x="0" y="0"/>
              <a:ext cx="2614607" cy="1655139"/>
            </a:xfrm>
            <a:custGeom>
              <a:avLst/>
              <a:gdLst/>
              <a:ahLst/>
              <a:cxnLst/>
              <a:rect l="l" t="t" r="r" b="b"/>
              <a:pathLst>
                <a:path w="2614607" h="1655139">
                  <a:moveTo>
                    <a:pt x="0" y="0"/>
                  </a:moveTo>
                  <a:lnTo>
                    <a:pt x="2614607" y="0"/>
                  </a:lnTo>
                  <a:lnTo>
                    <a:pt x="2614607" y="1655139"/>
                  </a:lnTo>
                  <a:lnTo>
                    <a:pt x="0" y="1655139"/>
                  </a:lnTo>
                  <a:close/>
                </a:path>
              </a:pathLst>
            </a:custGeom>
            <a:blipFill>
              <a:blip r:embed="rId2">
                <a:alphaModFix amt="43999"/>
              </a:blip>
              <a:stretch>
                <a:fillRect t="-2656" b="-2656"/>
              </a:stretch>
            </a:blipFill>
          </p:spPr>
        </p:sp>
      </p:grpSp>
      <p:grpSp>
        <p:nvGrpSpPr>
          <p:cNvPr id="4" name="Group 4"/>
          <p:cNvGrpSpPr/>
          <p:nvPr/>
        </p:nvGrpSpPr>
        <p:grpSpPr>
          <a:xfrm>
            <a:off x="0" y="0"/>
            <a:ext cx="2020346" cy="10287000"/>
            <a:chOff x="0" y="0"/>
            <a:chExt cx="532108" cy="2709333"/>
          </a:xfrm>
        </p:grpSpPr>
        <p:sp>
          <p:nvSpPr>
            <p:cNvPr id="5" name="Freeform 5"/>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071013"/>
            </a:solidFill>
          </p:spPr>
        </p:sp>
        <p:sp>
          <p:nvSpPr>
            <p:cNvPr id="6" name="TextBox 6"/>
            <p:cNvSpPr txBox="1"/>
            <p:nvPr/>
          </p:nvSpPr>
          <p:spPr>
            <a:xfrm>
              <a:off x="0" y="-9525"/>
              <a:ext cx="532108" cy="2718858"/>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grpSp>
        <p:nvGrpSpPr>
          <p:cNvPr id="7" name="Group 7"/>
          <p:cNvGrpSpPr/>
          <p:nvPr/>
        </p:nvGrpSpPr>
        <p:grpSpPr>
          <a:xfrm>
            <a:off x="16453001" y="1028700"/>
            <a:ext cx="806299" cy="80629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071013"/>
              </a:solidFill>
              <a:prstDash val="solid"/>
              <a:miter/>
            </a:ln>
          </p:spPr>
        </p:sp>
        <p:sp>
          <p:nvSpPr>
            <p:cNvPr id="9" name="TextBox 9"/>
            <p:cNvSpPr txBox="1"/>
            <p:nvPr/>
          </p:nvSpPr>
          <p:spPr>
            <a:xfrm>
              <a:off x="76200" y="66675"/>
              <a:ext cx="660400" cy="669925"/>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sp>
        <p:nvSpPr>
          <p:cNvPr id="10" name="Freeform 10"/>
          <p:cNvSpPr/>
          <p:nvPr/>
        </p:nvSpPr>
        <p:spPr>
          <a:xfrm>
            <a:off x="16722935" y="1232688"/>
            <a:ext cx="266431" cy="398322"/>
          </a:xfrm>
          <a:custGeom>
            <a:avLst/>
            <a:gdLst/>
            <a:ahLst/>
            <a:cxnLst/>
            <a:rect l="l" t="t" r="r" b="b"/>
            <a:pathLst>
              <a:path w="266431" h="398322">
                <a:moveTo>
                  <a:pt x="0" y="0"/>
                </a:moveTo>
                <a:lnTo>
                  <a:pt x="266431" y="0"/>
                </a:lnTo>
                <a:lnTo>
                  <a:pt x="266431" y="398322"/>
                </a:lnTo>
                <a:lnTo>
                  <a:pt x="0" y="398322"/>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1" name="Freeform 11"/>
          <p:cNvSpPr/>
          <p:nvPr/>
        </p:nvSpPr>
        <p:spPr>
          <a:xfrm>
            <a:off x="8736566" y="737457"/>
            <a:ext cx="9102314" cy="5979216"/>
          </a:xfrm>
          <a:custGeom>
            <a:avLst/>
            <a:gdLst/>
            <a:ahLst/>
            <a:cxnLst/>
            <a:rect l="l" t="t" r="r" b="b"/>
            <a:pathLst>
              <a:path w="9102314" h="5979216">
                <a:moveTo>
                  <a:pt x="0" y="0"/>
                </a:moveTo>
                <a:lnTo>
                  <a:pt x="9102314" y="0"/>
                </a:lnTo>
                <a:lnTo>
                  <a:pt x="9102314" y="5979216"/>
                </a:lnTo>
                <a:lnTo>
                  <a:pt x="0" y="5979216"/>
                </a:lnTo>
                <a:lnTo>
                  <a:pt x="0" y="0"/>
                </a:lnTo>
                <a:close/>
              </a:path>
            </a:pathLst>
          </a:custGeom>
          <a:blipFill>
            <a:blip r:embed="rId5"/>
            <a:stretch>
              <a:fillRect l="-3233" r="-3233"/>
            </a:stretch>
          </a:blipFill>
        </p:spPr>
      </p:sp>
      <p:sp>
        <p:nvSpPr>
          <p:cNvPr id="12" name="TextBox 12"/>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6000" b="1" spc="-112" dirty="0">
                <a:solidFill>
                  <a:srgbClr val="FEFEFE"/>
                </a:solidFill>
                <a:latin typeface="Times New Roman" panose="02020603050405020304" pitchFamily="18" charset="0"/>
                <a:ea typeface="Montserrat Bold"/>
                <a:cs typeface="Times New Roman" panose="02020603050405020304" pitchFamily="18" charset="0"/>
                <a:sym typeface="Montserrat Bold"/>
              </a:rPr>
              <a:t>PHASE  III</a:t>
            </a:r>
          </a:p>
        </p:txBody>
      </p:sp>
      <p:sp>
        <p:nvSpPr>
          <p:cNvPr id="13" name="TextBox 13"/>
          <p:cNvSpPr txBox="1"/>
          <p:nvPr/>
        </p:nvSpPr>
        <p:spPr>
          <a:xfrm>
            <a:off x="2280533" y="1194588"/>
            <a:ext cx="5789329" cy="2628925"/>
          </a:xfrm>
          <a:prstGeom prst="rect">
            <a:avLst/>
          </a:prstGeom>
        </p:spPr>
        <p:txBody>
          <a:bodyPr lIns="0" tIns="0" rIns="0" bIns="0" rtlCol="0" anchor="t">
            <a:spAutoFit/>
          </a:bodyPr>
          <a:lstStyle/>
          <a:p>
            <a:pPr algn="just">
              <a:lnSpc>
                <a:spcPts val="2224"/>
              </a:lnSpc>
            </a:pPr>
            <a:r>
              <a:rPr lang="en-US" sz="2400" spc="-31" dirty="0">
                <a:solidFill>
                  <a:srgbClr val="071013"/>
                </a:solidFill>
                <a:latin typeface="Times New Roman" panose="02020603050405020304" pitchFamily="18" charset="0"/>
                <a:ea typeface="Montserrat"/>
                <a:cs typeface="Times New Roman" panose="02020603050405020304" pitchFamily="18" charset="0"/>
                <a:sym typeface="Montserrat"/>
              </a:rPr>
              <a:t>WHAT THIS PHASE COVERS</a:t>
            </a:r>
          </a:p>
          <a:p>
            <a:pPr algn="just">
              <a:lnSpc>
                <a:spcPts val="2924"/>
              </a:lnSpc>
            </a:pPr>
            <a:endParaRPr lang="en-US" sz="2400" spc="-31" dirty="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224"/>
              </a:lnSpc>
            </a:pPr>
            <a:r>
              <a:rPr lang="en-US" sz="2400" spc="-31" dirty="0">
                <a:solidFill>
                  <a:srgbClr val="071013"/>
                </a:solidFill>
                <a:latin typeface="Times New Roman" panose="02020603050405020304" pitchFamily="18" charset="0"/>
                <a:ea typeface="Montserrat"/>
                <a:cs typeface="Times New Roman" panose="02020603050405020304" pitchFamily="18" charset="0"/>
                <a:sym typeface="Montserrat"/>
              </a:rPr>
              <a:t> This phase focuses on designing a detailed and robust logical data model for the project. The goal is to create a structure that accurately represents entities, their attributes, and relationships while ensuring the design can handle real-world data scenarios.</a:t>
            </a:r>
          </a:p>
          <a:p>
            <a:pPr algn="just">
              <a:lnSpc>
                <a:spcPts val="2224"/>
              </a:lnSpc>
            </a:pPr>
            <a:endParaRPr lang="en-US" sz="2400" spc="-31" dirty="0">
              <a:solidFill>
                <a:srgbClr val="071013"/>
              </a:solidFill>
              <a:latin typeface="Times New Roman" panose="02020603050405020304" pitchFamily="18" charset="0"/>
              <a:ea typeface="Montserrat"/>
              <a:cs typeface="Times New Roman" panose="02020603050405020304" pitchFamily="18" charset="0"/>
              <a:sym typeface="Montserrat"/>
            </a:endParaRPr>
          </a:p>
        </p:txBody>
      </p:sp>
      <p:sp>
        <p:nvSpPr>
          <p:cNvPr id="14" name="TextBox 14"/>
          <p:cNvSpPr txBox="1"/>
          <p:nvPr/>
        </p:nvSpPr>
        <p:spPr>
          <a:xfrm>
            <a:off x="2280533" y="4024160"/>
            <a:ext cx="5789329" cy="3282950"/>
          </a:xfrm>
          <a:prstGeom prst="rect">
            <a:avLst/>
          </a:prstGeom>
        </p:spPr>
        <p:txBody>
          <a:bodyPr lIns="0" tIns="0" rIns="0" bIns="0" rtlCol="0" anchor="t">
            <a:spAutoFit/>
          </a:bodyPr>
          <a:lstStyle/>
          <a:p>
            <a:pPr algn="just">
              <a:lnSpc>
                <a:spcPts val="2520"/>
              </a:lnSpc>
            </a:pPr>
            <a:r>
              <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rPr>
              <a:t>ERD (ENTITY RELATIONSHIP DIAGRAM)</a:t>
            </a:r>
          </a:p>
          <a:p>
            <a:pPr algn="just">
              <a:lnSpc>
                <a:spcPts val="2520"/>
              </a:lnSpc>
            </a:pPr>
            <a:endPar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520"/>
              </a:lnSpc>
            </a:pPr>
            <a:r>
              <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rPr>
              <a:t> • Logical structure of database entities and </a:t>
            </a:r>
            <a:r>
              <a:rPr lang="en-US" sz="2400" spc="-36" dirty="0" smtClean="0">
                <a:solidFill>
                  <a:srgbClr val="071013"/>
                </a:solidFill>
                <a:latin typeface="Times New Roman" panose="02020603050405020304" pitchFamily="18" charset="0"/>
                <a:ea typeface="Montserrat"/>
                <a:cs typeface="Times New Roman" panose="02020603050405020304" pitchFamily="18" charset="0"/>
                <a:sym typeface="Montserrat"/>
              </a:rPr>
              <a:t>       relationships.</a:t>
            </a:r>
            <a:endPar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520"/>
              </a:lnSpc>
            </a:pPr>
            <a:endPar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520"/>
              </a:lnSpc>
            </a:pPr>
            <a:r>
              <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rPr>
              <a:t> • Key Entities: User, Transaction, Boimetric data, AuthenticationLog.</a:t>
            </a:r>
          </a:p>
          <a:p>
            <a:pPr algn="just">
              <a:lnSpc>
                <a:spcPts val="2520"/>
              </a:lnSpc>
            </a:pPr>
            <a:endParaRPr lang="en-US" sz="2400" spc="-36" dirty="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799"/>
              </a:lnSpc>
            </a:pPr>
            <a:r>
              <a:rPr lang="en-US" sz="2400" spc="-39" dirty="0">
                <a:solidFill>
                  <a:srgbClr val="071013"/>
                </a:solidFill>
                <a:latin typeface="Times New Roman" panose="02020603050405020304" pitchFamily="18" charset="0"/>
                <a:ea typeface="Montserrat"/>
                <a:cs typeface="Times New Roman" panose="02020603050405020304" pitchFamily="18" charset="0"/>
                <a:sym typeface="Montserrat"/>
              </a:rPr>
              <a:t> • Demonstrates cardinality &amp; foreign key constraints</a:t>
            </a:r>
          </a:p>
        </p:txBody>
      </p:sp>
      <p:sp>
        <p:nvSpPr>
          <p:cNvPr id="15" name="TextBox 15"/>
          <p:cNvSpPr txBox="1"/>
          <p:nvPr/>
        </p:nvSpPr>
        <p:spPr>
          <a:xfrm>
            <a:off x="2280533" y="7928635"/>
            <a:ext cx="5630582" cy="1667123"/>
          </a:xfrm>
          <a:prstGeom prst="rect">
            <a:avLst/>
          </a:prstGeom>
        </p:spPr>
        <p:txBody>
          <a:bodyPr lIns="0" tIns="0" rIns="0" bIns="0" rtlCol="0" anchor="t">
            <a:spAutoFit/>
          </a:bodyPr>
          <a:lstStyle/>
          <a:p>
            <a:pPr algn="just">
              <a:lnSpc>
                <a:spcPts val="2593"/>
              </a:lnSpc>
            </a:pPr>
            <a:r>
              <a:rPr lang="en-US" sz="2400" spc="-37" dirty="0">
                <a:solidFill>
                  <a:srgbClr val="071013"/>
                </a:solidFill>
                <a:latin typeface="Times New Roman" panose="02020603050405020304" pitchFamily="18" charset="0"/>
                <a:ea typeface="Montserrat"/>
                <a:cs typeface="Times New Roman" panose="02020603050405020304" pitchFamily="18" charset="0"/>
                <a:sym typeface="Montserrat"/>
              </a:rPr>
              <a:t>RELATIONSHIPS:</a:t>
            </a:r>
          </a:p>
          <a:p>
            <a:pPr marL="399895" lvl="1" indent="-199947" algn="just">
              <a:lnSpc>
                <a:spcPts val="2593"/>
              </a:lnSpc>
              <a:buFont typeface="Arial"/>
              <a:buChar char="•"/>
            </a:pPr>
            <a:r>
              <a:rPr lang="en-US" sz="2400" spc="-37" dirty="0">
                <a:solidFill>
                  <a:srgbClr val="071013"/>
                </a:solidFill>
                <a:latin typeface="Times New Roman" panose="02020603050405020304" pitchFamily="18" charset="0"/>
                <a:ea typeface="Montserrat"/>
                <a:cs typeface="Times New Roman" panose="02020603050405020304" pitchFamily="18" charset="0"/>
                <a:sym typeface="Montserrat"/>
              </a:rPr>
              <a:t> User - AuthenticationLog  (1:M)</a:t>
            </a:r>
          </a:p>
          <a:p>
            <a:pPr marL="399895" lvl="1" indent="-199947" algn="just">
              <a:lnSpc>
                <a:spcPts val="2593"/>
              </a:lnSpc>
              <a:buFont typeface="Arial"/>
              <a:buChar char="•"/>
            </a:pPr>
            <a:r>
              <a:rPr lang="en-US" sz="2400" spc="-37" dirty="0">
                <a:solidFill>
                  <a:srgbClr val="071013"/>
                </a:solidFill>
                <a:latin typeface="Times New Roman" panose="02020603050405020304" pitchFamily="18" charset="0"/>
                <a:ea typeface="Montserrat"/>
                <a:cs typeface="Times New Roman" panose="02020603050405020304" pitchFamily="18" charset="0"/>
                <a:sym typeface="Montserrat"/>
              </a:rPr>
              <a:t> User - Transaction (1:M)</a:t>
            </a:r>
          </a:p>
          <a:p>
            <a:pPr marL="399895" lvl="1" indent="-199947" algn="just">
              <a:lnSpc>
                <a:spcPts val="2593"/>
              </a:lnSpc>
              <a:buFont typeface="Arial"/>
              <a:buChar char="•"/>
            </a:pPr>
            <a:r>
              <a:rPr lang="en-US" sz="2400" spc="-37" dirty="0">
                <a:solidFill>
                  <a:srgbClr val="071013"/>
                </a:solidFill>
                <a:latin typeface="Times New Roman" panose="02020603050405020304" pitchFamily="18" charset="0"/>
                <a:ea typeface="Montserrat"/>
                <a:cs typeface="Times New Roman" panose="02020603050405020304" pitchFamily="18" charset="0"/>
                <a:sym typeface="Montserrat"/>
              </a:rPr>
              <a:t>User - Biometric Data (1:1)</a:t>
            </a:r>
          </a:p>
          <a:p>
            <a:pPr marL="399895" lvl="1" indent="-199947" algn="just">
              <a:lnSpc>
                <a:spcPts val="2593"/>
              </a:lnSpc>
              <a:buFont typeface="Arial"/>
              <a:buChar char="•"/>
            </a:pPr>
            <a:r>
              <a:rPr lang="en-US" sz="2400" spc="-37" dirty="0">
                <a:solidFill>
                  <a:srgbClr val="071013"/>
                </a:solidFill>
                <a:latin typeface="Times New Roman" panose="02020603050405020304" pitchFamily="18" charset="0"/>
                <a:ea typeface="Montserrat"/>
                <a:cs typeface="Times New Roman" panose="02020603050405020304" pitchFamily="18" charset="0"/>
                <a:sym typeface="Montserrat"/>
              </a:rPr>
              <a:t>Transaction - AuthenticationLog (1:1)</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grpSp>
        <p:nvGrpSpPr>
          <p:cNvPr id="2" name="Group 2"/>
          <p:cNvGrpSpPr/>
          <p:nvPr/>
        </p:nvGrpSpPr>
        <p:grpSpPr>
          <a:xfrm>
            <a:off x="-43093" y="-14701"/>
            <a:ext cx="2020346" cy="10287000"/>
            <a:chOff x="0" y="0"/>
            <a:chExt cx="532108" cy="2709333"/>
          </a:xfrm>
        </p:grpSpPr>
        <p:sp>
          <p:nvSpPr>
            <p:cNvPr id="3" name="Freeform 3"/>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071013"/>
            </a:solidFill>
          </p:spPr>
        </p:sp>
        <p:sp>
          <p:nvSpPr>
            <p:cNvPr id="4" name="TextBox 4"/>
            <p:cNvSpPr txBox="1"/>
            <p:nvPr/>
          </p:nvSpPr>
          <p:spPr>
            <a:xfrm>
              <a:off x="0" y="-9525"/>
              <a:ext cx="532108" cy="2718858"/>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sp>
        <p:nvSpPr>
          <p:cNvPr id="5" name="Freeform 5"/>
          <p:cNvSpPr/>
          <p:nvPr/>
        </p:nvSpPr>
        <p:spPr>
          <a:xfrm>
            <a:off x="13737847" y="4324070"/>
            <a:ext cx="804729" cy="804729"/>
          </a:xfrm>
          <a:custGeom>
            <a:avLst/>
            <a:gdLst/>
            <a:ahLst/>
            <a:cxnLst/>
            <a:rect l="l" t="t" r="r" b="b"/>
            <a:pathLst>
              <a:path w="804729" h="804729">
                <a:moveTo>
                  <a:pt x="0" y="0"/>
                </a:moveTo>
                <a:lnTo>
                  <a:pt x="804729" y="0"/>
                </a:lnTo>
                <a:lnTo>
                  <a:pt x="804729" y="804729"/>
                </a:lnTo>
                <a:lnTo>
                  <a:pt x="0" y="80472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2529229" y="768447"/>
            <a:ext cx="7294104" cy="6017920"/>
          </a:xfrm>
          <a:custGeom>
            <a:avLst/>
            <a:gdLst/>
            <a:ahLst/>
            <a:cxnLst/>
            <a:rect l="l" t="t" r="r" b="b"/>
            <a:pathLst>
              <a:path w="7294104" h="6017920">
                <a:moveTo>
                  <a:pt x="0" y="0"/>
                </a:moveTo>
                <a:lnTo>
                  <a:pt x="7294104" y="0"/>
                </a:lnTo>
                <a:lnTo>
                  <a:pt x="7294104" y="6017920"/>
                </a:lnTo>
                <a:lnTo>
                  <a:pt x="0" y="6017920"/>
                </a:lnTo>
                <a:lnTo>
                  <a:pt x="0" y="0"/>
                </a:lnTo>
                <a:close/>
              </a:path>
            </a:pathLst>
          </a:custGeom>
          <a:blipFill>
            <a:blip r:embed="rId4"/>
            <a:stretch>
              <a:fillRect t="-1370" r="-59183" b="-1370"/>
            </a:stretch>
          </a:blipFill>
        </p:spPr>
      </p:sp>
      <p:sp>
        <p:nvSpPr>
          <p:cNvPr id="7" name="Freeform 7"/>
          <p:cNvSpPr/>
          <p:nvPr/>
        </p:nvSpPr>
        <p:spPr>
          <a:xfrm>
            <a:off x="10329341" y="767923"/>
            <a:ext cx="7621741" cy="6018444"/>
          </a:xfrm>
          <a:custGeom>
            <a:avLst/>
            <a:gdLst/>
            <a:ahLst/>
            <a:cxnLst/>
            <a:rect l="l" t="t" r="r" b="b"/>
            <a:pathLst>
              <a:path w="7621741" h="6018444">
                <a:moveTo>
                  <a:pt x="0" y="0"/>
                </a:moveTo>
                <a:lnTo>
                  <a:pt x="7621741" y="0"/>
                </a:lnTo>
                <a:lnTo>
                  <a:pt x="7621741" y="6018444"/>
                </a:lnTo>
                <a:lnTo>
                  <a:pt x="0" y="6018444"/>
                </a:lnTo>
                <a:lnTo>
                  <a:pt x="0" y="0"/>
                </a:lnTo>
                <a:close/>
              </a:path>
            </a:pathLst>
          </a:custGeom>
          <a:blipFill>
            <a:blip r:embed="rId5"/>
            <a:stretch>
              <a:fillRect l="-7590" t="-1122" r="-78107"/>
            </a:stretch>
          </a:blipFill>
        </p:spPr>
      </p:sp>
      <p:grpSp>
        <p:nvGrpSpPr>
          <p:cNvPr id="8" name="Group 8"/>
          <p:cNvGrpSpPr/>
          <p:nvPr/>
        </p:nvGrpSpPr>
        <p:grpSpPr>
          <a:xfrm>
            <a:off x="-273306" y="7234920"/>
            <a:ext cx="10096639" cy="2398764"/>
            <a:chOff x="0" y="-435378"/>
            <a:chExt cx="13462185" cy="3198353"/>
          </a:xfrm>
        </p:grpSpPr>
        <p:sp>
          <p:nvSpPr>
            <p:cNvPr id="9" name="TextBox 9"/>
            <p:cNvSpPr txBox="1"/>
            <p:nvPr/>
          </p:nvSpPr>
          <p:spPr>
            <a:xfrm>
              <a:off x="3662559" y="-47625"/>
              <a:ext cx="9799626" cy="2810600"/>
            </a:xfrm>
            <a:prstGeom prst="rect">
              <a:avLst/>
            </a:prstGeom>
          </p:spPr>
          <p:txBody>
            <a:bodyPr lIns="0" tIns="0" rIns="0" bIns="0" rtlCol="0" anchor="t">
              <a:spAutoFit/>
            </a:bodyPr>
            <a:lstStyle/>
            <a:p>
              <a:pPr algn="just">
                <a:lnSpc>
                  <a:spcPts val="3469"/>
                </a:lnSpc>
              </a:pPr>
              <a:r>
                <a:rPr lang="en-US" sz="2400" b="1" spc="-49">
                  <a:solidFill>
                    <a:srgbClr val="071013"/>
                  </a:solidFill>
                  <a:latin typeface="Times New Roman" panose="02020603050405020304" pitchFamily="18" charset="0"/>
                  <a:ea typeface="Montserrat Semi-Bold"/>
                  <a:cs typeface="Times New Roman" panose="02020603050405020304" pitchFamily="18" charset="0"/>
                  <a:sym typeface="Montserrat Semi-Bold"/>
                </a:rPr>
                <a:t>This Phase Covers</a:t>
              </a:r>
              <a:r>
                <a:rPr lang="en-US" sz="2400" spc="-49">
                  <a:solidFill>
                    <a:srgbClr val="071013"/>
                  </a:solidFill>
                  <a:latin typeface="Times New Roman" panose="02020603050405020304" pitchFamily="18" charset="0"/>
                  <a:ea typeface="Montserrat"/>
                  <a:cs typeface="Times New Roman" panose="02020603050405020304" pitchFamily="18" charset="0"/>
                  <a:sym typeface="Montserrat"/>
                </a:rPr>
                <a:t> </a:t>
              </a:r>
            </a:p>
            <a:p>
              <a:pPr algn="just">
                <a:lnSpc>
                  <a:spcPts val="3332"/>
                </a:lnSpc>
              </a:pPr>
              <a:r>
                <a:rPr lang="en-US" sz="2400" spc="-47">
                  <a:solidFill>
                    <a:srgbClr val="071013"/>
                  </a:solidFill>
                  <a:latin typeface="Times New Roman" panose="02020603050405020304" pitchFamily="18" charset="0"/>
                  <a:ea typeface="Montserrat"/>
                  <a:cs typeface="Times New Roman" panose="02020603050405020304" pitchFamily="18" charset="0"/>
                  <a:sym typeface="Montserrat"/>
                </a:rPr>
                <a:t>This phase focuses on creating a Pluggable Database (PDB) and converting the logical model into a physical database structure. It ensures that all tables, relationships, and constraints are implemented to meet project requirements.</a:t>
              </a:r>
            </a:p>
          </p:txBody>
        </p:sp>
        <p:sp>
          <p:nvSpPr>
            <p:cNvPr id="10" name="TextBox 10"/>
            <p:cNvSpPr txBox="1"/>
            <p:nvPr/>
          </p:nvSpPr>
          <p:spPr>
            <a:xfrm>
              <a:off x="0" y="-435378"/>
              <a:ext cx="1316509" cy="803639"/>
            </a:xfrm>
            <a:prstGeom prst="rect">
              <a:avLst/>
            </a:prstGeom>
          </p:spPr>
          <p:txBody>
            <a:bodyPr lIns="0" tIns="0" rIns="0" bIns="0" rtlCol="0" anchor="t">
              <a:spAutoFit/>
            </a:bodyPr>
            <a:lstStyle/>
            <a:p>
              <a:pPr marL="0" lvl="0" indent="0" algn="ctr">
                <a:lnSpc>
                  <a:spcPts val="4728"/>
                </a:lnSpc>
              </a:pPr>
              <a:endParaRPr sz="2400">
                <a:latin typeface="Times New Roman" panose="02020603050405020304" pitchFamily="18" charset="0"/>
                <a:cs typeface="Times New Roman" panose="02020603050405020304" pitchFamily="18" charset="0"/>
              </a:endParaRPr>
            </a:p>
          </p:txBody>
        </p:sp>
      </p:grpSp>
      <p:sp>
        <p:nvSpPr>
          <p:cNvPr id="11" name="TextBox 11"/>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6000" b="1" spc="-112" dirty="0">
                <a:solidFill>
                  <a:srgbClr val="FEFEFE"/>
                </a:solidFill>
                <a:latin typeface="Times New Roman" panose="02020603050405020304" pitchFamily="18" charset="0"/>
                <a:ea typeface="Montserrat Bold"/>
                <a:cs typeface="Times New Roman" panose="02020603050405020304" pitchFamily="18" charset="0"/>
                <a:sym typeface="Montserrat Bold"/>
              </a:rPr>
              <a:t>PHASE  IV</a:t>
            </a:r>
          </a:p>
        </p:txBody>
      </p:sp>
      <p:sp>
        <p:nvSpPr>
          <p:cNvPr id="12" name="TextBox 12"/>
          <p:cNvSpPr txBox="1"/>
          <p:nvPr/>
        </p:nvSpPr>
        <p:spPr>
          <a:xfrm>
            <a:off x="10579150" y="7093645"/>
            <a:ext cx="7371932" cy="3488134"/>
          </a:xfrm>
          <a:prstGeom prst="rect">
            <a:avLst/>
          </a:prstGeom>
        </p:spPr>
        <p:txBody>
          <a:bodyPr lIns="0" tIns="0" rIns="0" bIns="0" rtlCol="0" anchor="t">
            <a:spAutoFit/>
          </a:bodyPr>
          <a:lstStyle/>
          <a:p>
            <a:pPr algn="just">
              <a:lnSpc>
                <a:spcPts val="2659"/>
              </a:lnSpc>
            </a:pPr>
            <a:r>
              <a:rPr lang="en-US" sz="2400" b="1" spc="-37">
                <a:solidFill>
                  <a:srgbClr val="071013"/>
                </a:solidFill>
                <a:latin typeface="Times New Roman" panose="02020603050405020304" pitchFamily="18" charset="0"/>
                <a:ea typeface="Montserrat Semi-Bold"/>
                <a:cs typeface="Times New Roman" panose="02020603050405020304" pitchFamily="18" charset="0"/>
                <a:sym typeface="Montserrat Semi-Bold"/>
              </a:rPr>
              <a:t>Oracle Enterprise Manager (OEM)</a:t>
            </a:r>
          </a:p>
          <a:p>
            <a:pPr algn="just">
              <a:lnSpc>
                <a:spcPts val="2659"/>
              </a:lnSpc>
            </a:pPr>
            <a:endParaRPr lang="en-US" sz="2400" b="1" spc="-37">
              <a:solidFill>
                <a:srgbClr val="071013"/>
              </a:solidFill>
              <a:latin typeface="Times New Roman" panose="02020603050405020304" pitchFamily="18" charset="0"/>
              <a:ea typeface="Montserrat Semi-Bold"/>
              <a:cs typeface="Times New Roman" panose="02020603050405020304" pitchFamily="18" charset="0"/>
              <a:sym typeface="Montserrat Semi-Bold"/>
            </a:endParaRPr>
          </a:p>
          <a:p>
            <a:pPr algn="just">
              <a:lnSpc>
                <a:spcPts val="2659"/>
              </a:lnSpc>
            </a:pPr>
            <a:r>
              <a:rPr lang="en-US" sz="2400" spc="-37">
                <a:solidFill>
                  <a:srgbClr val="071013"/>
                </a:solidFill>
                <a:latin typeface="Times New Roman" panose="02020603050405020304" pitchFamily="18" charset="0"/>
                <a:ea typeface="Montserrat"/>
                <a:cs typeface="Times New Roman" panose="02020603050405020304" pitchFamily="18" charset="0"/>
                <a:sym typeface="Montserrat"/>
              </a:rPr>
              <a:t>Oracle Enterprise Manager (OEM) is not a PL/SQL keyword or feature—it’s Oracle’s web-based administrative console for the entire Oracle technology stack (databases, middleware, engineered systems, cloud services, etc.). When people mention OEM while discussing PL/SQL code, they’re usually talking about using the OEM interface to manage, monitor, or debug that code inside the database.</a:t>
            </a:r>
          </a:p>
          <a:p>
            <a:pPr algn="just">
              <a:lnSpc>
                <a:spcPts val="2939"/>
              </a:lnSpc>
            </a:pPr>
            <a:endParaRPr lang="en-US" sz="2400" spc="-37">
              <a:solidFill>
                <a:srgbClr val="071013"/>
              </a:solidFill>
              <a:latin typeface="Times New Roman" panose="02020603050405020304" pitchFamily="18" charset="0"/>
              <a:ea typeface="Montserrat"/>
              <a:cs typeface="Times New Roman" panose="02020603050405020304" pitchFamily="18" charset="0"/>
              <a:sym typeface="Montserra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2020346" cy="10287000"/>
            <a:chOff x="0" y="0"/>
            <a:chExt cx="532108" cy="2709333"/>
          </a:xfrm>
        </p:grpSpPr>
        <p:sp>
          <p:nvSpPr>
            <p:cNvPr id="3" name="Freeform 3"/>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FEFEFE"/>
            </a:solidFill>
          </p:spPr>
        </p:sp>
        <p:sp>
          <p:nvSpPr>
            <p:cNvPr id="4" name="TextBox 4"/>
            <p:cNvSpPr txBox="1"/>
            <p:nvPr/>
          </p:nvSpPr>
          <p:spPr>
            <a:xfrm>
              <a:off x="0" y="-9525"/>
              <a:ext cx="532108" cy="2718858"/>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grpSp>
        <p:nvGrpSpPr>
          <p:cNvPr id="5" name="Group 5"/>
          <p:cNvGrpSpPr/>
          <p:nvPr/>
        </p:nvGrpSpPr>
        <p:grpSpPr>
          <a:xfrm>
            <a:off x="2925425" y="1028700"/>
            <a:ext cx="7166937" cy="5831413"/>
            <a:chOff x="0" y="0"/>
            <a:chExt cx="1887588" cy="1535845"/>
          </a:xfrm>
        </p:grpSpPr>
        <p:sp>
          <p:nvSpPr>
            <p:cNvPr id="6" name="Freeform 6"/>
            <p:cNvSpPr/>
            <p:nvPr/>
          </p:nvSpPr>
          <p:spPr>
            <a:xfrm>
              <a:off x="0" y="0"/>
              <a:ext cx="1887588" cy="1535845"/>
            </a:xfrm>
            <a:custGeom>
              <a:avLst/>
              <a:gdLst/>
              <a:ahLst/>
              <a:cxnLst/>
              <a:rect l="l" t="t" r="r" b="b"/>
              <a:pathLst>
                <a:path w="1887588" h="1535845">
                  <a:moveTo>
                    <a:pt x="0" y="0"/>
                  </a:moveTo>
                  <a:lnTo>
                    <a:pt x="1887588" y="0"/>
                  </a:lnTo>
                  <a:lnTo>
                    <a:pt x="1887588" y="1535845"/>
                  </a:lnTo>
                  <a:lnTo>
                    <a:pt x="0" y="1535845"/>
                  </a:lnTo>
                  <a:close/>
                </a:path>
              </a:pathLst>
            </a:custGeom>
            <a:solidFill>
              <a:srgbClr val="FEFEFE"/>
            </a:solidFill>
          </p:spPr>
        </p:sp>
        <p:sp>
          <p:nvSpPr>
            <p:cNvPr id="7" name="TextBox 7"/>
            <p:cNvSpPr txBox="1"/>
            <p:nvPr/>
          </p:nvSpPr>
          <p:spPr>
            <a:xfrm>
              <a:off x="0" y="-9525"/>
              <a:ext cx="1887588" cy="1545370"/>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grpSp>
        <p:nvGrpSpPr>
          <p:cNvPr id="8" name="Group 8"/>
          <p:cNvGrpSpPr/>
          <p:nvPr/>
        </p:nvGrpSpPr>
        <p:grpSpPr>
          <a:xfrm>
            <a:off x="10092363" y="1028700"/>
            <a:ext cx="8195637" cy="5831413"/>
            <a:chOff x="0" y="0"/>
            <a:chExt cx="1269719" cy="903438"/>
          </a:xfrm>
        </p:grpSpPr>
        <p:sp>
          <p:nvSpPr>
            <p:cNvPr id="9" name="Freeform 9"/>
            <p:cNvSpPr/>
            <p:nvPr/>
          </p:nvSpPr>
          <p:spPr>
            <a:xfrm>
              <a:off x="0" y="0"/>
              <a:ext cx="1269719" cy="903438"/>
            </a:xfrm>
            <a:custGeom>
              <a:avLst/>
              <a:gdLst/>
              <a:ahLst/>
              <a:cxnLst/>
              <a:rect l="l" t="t" r="r" b="b"/>
              <a:pathLst>
                <a:path w="1269719" h="903438">
                  <a:moveTo>
                    <a:pt x="0" y="0"/>
                  </a:moveTo>
                  <a:lnTo>
                    <a:pt x="1269719" y="0"/>
                  </a:lnTo>
                  <a:lnTo>
                    <a:pt x="1269719" y="903438"/>
                  </a:lnTo>
                  <a:lnTo>
                    <a:pt x="0" y="903438"/>
                  </a:lnTo>
                  <a:close/>
                </a:path>
              </a:pathLst>
            </a:custGeom>
            <a:blipFill>
              <a:blip r:embed="rId2"/>
              <a:stretch>
                <a:fillRect l="-3364" r="-3364"/>
              </a:stretch>
            </a:blipFill>
          </p:spPr>
        </p:sp>
      </p:grpSp>
      <p:grpSp>
        <p:nvGrpSpPr>
          <p:cNvPr id="10" name="Group 10"/>
          <p:cNvGrpSpPr/>
          <p:nvPr/>
        </p:nvGrpSpPr>
        <p:grpSpPr>
          <a:xfrm>
            <a:off x="16453001" y="1356518"/>
            <a:ext cx="806299" cy="80629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EFEFE"/>
              </a:solidFill>
              <a:prstDash val="solid"/>
              <a:miter/>
            </a:ln>
          </p:spPr>
        </p:sp>
        <p:sp>
          <p:nvSpPr>
            <p:cNvPr id="12" name="TextBox 12"/>
            <p:cNvSpPr txBox="1"/>
            <p:nvPr/>
          </p:nvSpPr>
          <p:spPr>
            <a:xfrm>
              <a:off x="76200" y="66675"/>
              <a:ext cx="660400" cy="669925"/>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sp>
        <p:nvSpPr>
          <p:cNvPr id="13" name="Freeform 13"/>
          <p:cNvSpPr/>
          <p:nvPr/>
        </p:nvSpPr>
        <p:spPr>
          <a:xfrm>
            <a:off x="16722935" y="1560506"/>
            <a:ext cx="266431" cy="398322"/>
          </a:xfrm>
          <a:custGeom>
            <a:avLst/>
            <a:gdLst/>
            <a:ahLst/>
            <a:cxnLst/>
            <a:rect l="l" t="t" r="r" b="b"/>
            <a:pathLst>
              <a:path w="266431" h="398322">
                <a:moveTo>
                  <a:pt x="0" y="0"/>
                </a:moveTo>
                <a:lnTo>
                  <a:pt x="266431" y="0"/>
                </a:lnTo>
                <a:lnTo>
                  <a:pt x="266431" y="398323"/>
                </a:lnTo>
                <a:lnTo>
                  <a:pt x="0" y="398323"/>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10092363" y="1028700"/>
            <a:ext cx="7900705" cy="5831413"/>
          </a:xfrm>
          <a:custGeom>
            <a:avLst/>
            <a:gdLst/>
            <a:ahLst/>
            <a:cxnLst/>
            <a:rect l="l" t="t" r="r" b="b"/>
            <a:pathLst>
              <a:path w="7900705" h="5831413">
                <a:moveTo>
                  <a:pt x="0" y="0"/>
                </a:moveTo>
                <a:lnTo>
                  <a:pt x="7900704" y="0"/>
                </a:lnTo>
                <a:lnTo>
                  <a:pt x="7900704" y="5831413"/>
                </a:lnTo>
                <a:lnTo>
                  <a:pt x="0" y="5831413"/>
                </a:lnTo>
                <a:lnTo>
                  <a:pt x="0" y="0"/>
                </a:lnTo>
                <a:close/>
              </a:path>
            </a:pathLst>
          </a:custGeom>
          <a:blipFill>
            <a:blip r:embed="rId5"/>
            <a:stretch>
              <a:fillRect t="-2647" b="-2647"/>
            </a:stretch>
          </a:blipFill>
        </p:spPr>
      </p:sp>
      <p:sp>
        <p:nvSpPr>
          <p:cNvPr id="15" name="TextBox 15"/>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6000" b="1" spc="-112" dirty="0">
                <a:solidFill>
                  <a:srgbClr val="071013"/>
                </a:solidFill>
                <a:latin typeface="Times New Roman" panose="02020603050405020304" pitchFamily="18" charset="0"/>
                <a:ea typeface="Montserrat Bold"/>
                <a:cs typeface="Times New Roman" panose="02020603050405020304" pitchFamily="18" charset="0"/>
                <a:sym typeface="Montserrat Bold"/>
              </a:rPr>
              <a:t>PHASE  V</a:t>
            </a:r>
          </a:p>
        </p:txBody>
      </p:sp>
      <p:sp>
        <p:nvSpPr>
          <p:cNvPr id="16" name="TextBox 16"/>
          <p:cNvSpPr txBox="1"/>
          <p:nvPr/>
        </p:nvSpPr>
        <p:spPr>
          <a:xfrm>
            <a:off x="3216812" y="1327943"/>
            <a:ext cx="5097400" cy="3617978"/>
          </a:xfrm>
          <a:prstGeom prst="rect">
            <a:avLst/>
          </a:prstGeom>
        </p:spPr>
        <p:txBody>
          <a:bodyPr lIns="0" tIns="0" rIns="0" bIns="0" rtlCol="0" anchor="t">
            <a:spAutoFit/>
          </a:bodyPr>
          <a:lstStyle/>
          <a:p>
            <a:pPr algn="ctr">
              <a:lnSpc>
                <a:spcPts val="2248"/>
              </a:lnSpc>
            </a:pPr>
            <a:r>
              <a:rPr lang="en-US" sz="2400" b="1" dirty="0">
                <a:solidFill>
                  <a:srgbClr val="071013"/>
                </a:solidFill>
                <a:latin typeface="Times New Roman" panose="02020603050405020304" pitchFamily="18" charset="0"/>
                <a:ea typeface="Montserrat Italics"/>
                <a:cs typeface="Times New Roman" panose="02020603050405020304" pitchFamily="18" charset="0"/>
                <a:sym typeface="Montserrat Italics"/>
              </a:rPr>
              <a:t>Physical Database Structure</a:t>
            </a:r>
          </a:p>
          <a:p>
            <a:pPr algn="ctr">
              <a:lnSpc>
                <a:spcPts val="2248"/>
              </a:lnSpc>
            </a:pPr>
            <a:endParaRPr lang="en-US" sz="2400" dirty="0">
              <a:solidFill>
                <a:srgbClr val="071013"/>
              </a:solidFill>
              <a:latin typeface="Times New Roman" panose="02020603050405020304" pitchFamily="18" charset="0"/>
              <a:ea typeface="Montserrat Italics"/>
              <a:cs typeface="Times New Roman" panose="02020603050405020304" pitchFamily="18" charset="0"/>
              <a:sym typeface="Montserrat Italics"/>
            </a:endParaRPr>
          </a:p>
          <a:p>
            <a:pPr algn="just">
              <a:lnSpc>
                <a:spcPts val="2388"/>
              </a:lnSpc>
            </a:pPr>
            <a:r>
              <a:rPr lang="en-US" sz="2400" dirty="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rPr>
              <a:t>Physical Database Structure converts the </a:t>
            </a:r>
            <a:r>
              <a:rPr lang="en-US" sz="2400" dirty="0" smtClean="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rPr>
              <a:t>logical. </a:t>
            </a:r>
            <a:r>
              <a:rPr lang="en-US" sz="2400" dirty="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rPr>
              <a:t>Entity-Relationship model into a physical Oracle database structure, implementing all required tables, relationships, and data integrity constraints to support biometric-based authentication for secure financial </a:t>
            </a:r>
            <a:r>
              <a:rPr lang="en-US" sz="2400" dirty="0" smtClean="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rPr>
              <a:t>transactions</a:t>
            </a:r>
          </a:p>
          <a:p>
            <a:pPr algn="ctr">
              <a:lnSpc>
                <a:spcPts val="2388"/>
              </a:lnSpc>
            </a:pPr>
            <a:endParaRPr lang="en-US" sz="2400" b="1" dirty="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endParaRPr>
          </a:p>
          <a:p>
            <a:pPr algn="ctr">
              <a:lnSpc>
                <a:spcPts val="2248"/>
              </a:lnSpc>
            </a:pPr>
            <a:endParaRPr lang="en-US" sz="2400" b="1" i="1" dirty="0">
              <a:solidFill>
                <a:srgbClr val="071013"/>
              </a:solidFill>
              <a:latin typeface="Times New Roman" panose="02020603050405020304" pitchFamily="18" charset="0"/>
              <a:ea typeface="Montserrat Medium Italics"/>
              <a:cs typeface="Times New Roman" panose="02020603050405020304" pitchFamily="18" charset="0"/>
              <a:sym typeface="Montserrat Medium Italics"/>
            </a:endParaRPr>
          </a:p>
        </p:txBody>
      </p:sp>
      <p:sp>
        <p:nvSpPr>
          <p:cNvPr id="17" name="TextBox 17"/>
          <p:cNvSpPr txBox="1"/>
          <p:nvPr/>
        </p:nvSpPr>
        <p:spPr>
          <a:xfrm>
            <a:off x="2925425" y="7022038"/>
            <a:ext cx="10934676" cy="2526333"/>
          </a:xfrm>
          <a:prstGeom prst="rect">
            <a:avLst/>
          </a:prstGeom>
        </p:spPr>
        <p:txBody>
          <a:bodyPr lIns="0" tIns="0" rIns="0" bIns="0" rtlCol="0" anchor="t">
            <a:spAutoFit/>
          </a:bodyPr>
          <a:lstStyle/>
          <a:p>
            <a:pPr algn="just">
              <a:lnSpc>
                <a:spcPts val="2809"/>
              </a:lnSpc>
            </a:pPr>
            <a:endParaRPr sz="2400" dirty="0">
              <a:latin typeface="Times New Roman" panose="02020603050405020304" pitchFamily="18" charset="0"/>
              <a:cs typeface="Times New Roman" panose="02020603050405020304" pitchFamily="18" charset="0"/>
            </a:endParaRPr>
          </a:p>
          <a:p>
            <a:pPr algn="just">
              <a:lnSpc>
                <a:spcPts val="2809"/>
              </a:lnSpc>
            </a:pPr>
            <a:r>
              <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rPr>
              <a:t>Example of inserting data</a:t>
            </a:r>
          </a:p>
          <a:p>
            <a:pPr algn="just">
              <a:lnSpc>
                <a:spcPts val="2809"/>
              </a:lnSpc>
            </a:pPr>
            <a:endPar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149"/>
              </a:lnSpc>
            </a:pPr>
            <a:endPar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809"/>
              </a:lnSpc>
            </a:pPr>
            <a:r>
              <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rPr>
              <a:t>INSERT INTO users (user_id, username, email</a:t>
            </a:r>
            <a:r>
              <a:rPr lang="en-US" sz="2400" spc="-40" dirty="0" smtClean="0">
                <a:solidFill>
                  <a:srgbClr val="FEFEFE"/>
                </a:solidFill>
                <a:latin typeface="Times New Roman" panose="02020603050405020304" pitchFamily="18" charset="0"/>
                <a:ea typeface="Montserrat"/>
                <a:cs typeface="Times New Roman" panose="02020603050405020304" pitchFamily="18" charset="0"/>
                <a:sym typeface="Montserrat"/>
              </a:rPr>
              <a:t>, created_at</a:t>
            </a:r>
            <a:r>
              <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rPr>
              <a:t>)</a:t>
            </a:r>
          </a:p>
          <a:p>
            <a:pPr algn="just">
              <a:lnSpc>
                <a:spcPts val="2809"/>
              </a:lnSpc>
            </a:pPr>
            <a:r>
              <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rPr>
              <a:t>VALUES (1, 'Niece', 'niece@gmail.com', TO_DATE('2024-05-19','YYYY-MM-DD'));</a:t>
            </a:r>
          </a:p>
          <a:p>
            <a:pPr algn="just">
              <a:lnSpc>
                <a:spcPts val="2809"/>
              </a:lnSpc>
            </a:pPr>
            <a:endPar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endParaRPr>
          </a:p>
          <a:p>
            <a:pPr algn="just">
              <a:lnSpc>
                <a:spcPts val="2809"/>
              </a:lnSpc>
            </a:pPr>
            <a:endParaRPr lang="en-US" sz="2400" spc="-40" dirty="0">
              <a:solidFill>
                <a:srgbClr val="FEFEFE"/>
              </a:solidFill>
              <a:latin typeface="Times New Roman" panose="02020603050405020304" pitchFamily="18" charset="0"/>
              <a:ea typeface="Montserrat"/>
              <a:cs typeface="Times New Roman" panose="02020603050405020304" pitchFamily="18" charset="0"/>
              <a:sym typeface="Montserrat"/>
            </a:endParaRPr>
          </a:p>
        </p:txBody>
      </p:sp>
      <p:sp>
        <p:nvSpPr>
          <p:cNvPr id="18" name="TextBox 18"/>
          <p:cNvSpPr txBox="1"/>
          <p:nvPr/>
        </p:nvSpPr>
        <p:spPr>
          <a:xfrm>
            <a:off x="547044" y="4397964"/>
            <a:ext cx="8216625" cy="2359620"/>
          </a:xfrm>
          <a:prstGeom prst="rect">
            <a:avLst/>
          </a:prstGeom>
        </p:spPr>
        <p:txBody>
          <a:bodyPr wrap="square" lIns="0" tIns="0" rIns="0" bIns="0" rtlCol="0" anchor="t">
            <a:spAutoFit/>
          </a:bodyPr>
          <a:lstStyle/>
          <a:p>
            <a:pPr>
              <a:lnSpc>
                <a:spcPts val="2269"/>
              </a:lnSpc>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u="sng"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Example of creating a table called users </a:t>
            </a:r>
          </a:p>
          <a:p>
            <a:pPr algn="ctr">
              <a:lnSpc>
                <a:spcPts val="2269"/>
              </a:lnSpc>
            </a:pPr>
            <a:endPar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endParaRP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CREATE TABLE users (</a:t>
            </a: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spc="-36"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              user_id </a:t>
            </a: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NUMBER PRIMARY KEY,</a:t>
            </a: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spc="-36"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username </a:t>
            </a: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VARCHAR2(50) </a:t>
            </a:r>
            <a:r>
              <a:rPr lang="en-US" sz="2400" b="1" spc="-36"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UNIQUE,</a:t>
            </a: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spc="-36"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            email </a:t>
            </a: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VARCHAR2(100),</a:t>
            </a: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                                </a:t>
            </a:r>
            <a:r>
              <a:rPr lang="en-US" sz="2400" b="1" spc="-36"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           created_at </a:t>
            </a: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DATE DEFAULT SYSDATE</a:t>
            </a:r>
          </a:p>
          <a:p>
            <a:pPr algn="ctr">
              <a:lnSpc>
                <a:spcPts val="2269"/>
              </a:lnSpc>
              <a:spcBef>
                <a:spcPct val="0"/>
              </a:spcBef>
            </a:pPr>
            <a:r>
              <a:rPr lang="en-US" sz="2400" b="1" spc="-36" dirty="0">
                <a:solidFill>
                  <a:srgbClr val="000000"/>
                </a:solidFill>
                <a:latin typeface="Times New Roman" panose="02020603050405020304" pitchFamily="18" charset="0"/>
                <a:ea typeface="Montserrat Medium"/>
                <a:cs typeface="Times New Roman" panose="02020603050405020304" pitchFamily="18" charset="0"/>
                <a:sym typeface="Montserrat Medium"/>
              </a:rPr>
              <a:t>);</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2020346" cy="10287000"/>
            <a:chOff x="0" y="0"/>
            <a:chExt cx="532108" cy="2709333"/>
          </a:xfrm>
        </p:grpSpPr>
        <p:sp>
          <p:nvSpPr>
            <p:cNvPr id="3" name="Freeform 3"/>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071013"/>
            </a:solidFill>
          </p:spPr>
        </p:sp>
        <p:sp>
          <p:nvSpPr>
            <p:cNvPr id="4" name="TextBox 4"/>
            <p:cNvSpPr txBox="1"/>
            <p:nvPr/>
          </p:nvSpPr>
          <p:spPr>
            <a:xfrm>
              <a:off x="0" y="-9525"/>
              <a:ext cx="532108" cy="2718858"/>
            </a:xfrm>
            <a:prstGeom prst="rect">
              <a:avLst/>
            </a:prstGeom>
          </p:spPr>
          <p:txBody>
            <a:bodyPr lIns="50800" tIns="50800" rIns="50800" bIns="50800" rtlCol="0" anchor="ctr"/>
            <a:lstStyle/>
            <a:p>
              <a:pPr algn="ctr">
                <a:lnSpc>
                  <a:spcPts val="2625"/>
                </a:lnSpc>
              </a:pPr>
              <a:endParaRPr sz="2400">
                <a:latin typeface="Times New Roman" panose="02020603050405020304" pitchFamily="18" charset="0"/>
                <a:cs typeface="Times New Roman" panose="02020603050405020304" pitchFamily="18" charset="0"/>
              </a:endParaRPr>
            </a:p>
          </p:txBody>
        </p:sp>
      </p:grpSp>
      <p:grpSp>
        <p:nvGrpSpPr>
          <p:cNvPr id="5" name="Group 5"/>
          <p:cNvGrpSpPr/>
          <p:nvPr/>
        </p:nvGrpSpPr>
        <p:grpSpPr>
          <a:xfrm>
            <a:off x="2727035" y="4118852"/>
            <a:ext cx="10606264" cy="5540843"/>
            <a:chOff x="0" y="0"/>
            <a:chExt cx="2793419" cy="1459317"/>
          </a:xfrm>
        </p:grpSpPr>
        <p:sp>
          <p:nvSpPr>
            <p:cNvPr id="6" name="Freeform 6"/>
            <p:cNvSpPr/>
            <p:nvPr/>
          </p:nvSpPr>
          <p:spPr>
            <a:xfrm>
              <a:off x="0" y="0"/>
              <a:ext cx="2793419" cy="1459317"/>
            </a:xfrm>
            <a:custGeom>
              <a:avLst/>
              <a:gdLst/>
              <a:ahLst/>
              <a:cxnLst/>
              <a:rect l="l" t="t" r="r" b="b"/>
              <a:pathLst>
                <a:path w="2793419" h="1459317">
                  <a:moveTo>
                    <a:pt x="0" y="0"/>
                  </a:moveTo>
                  <a:lnTo>
                    <a:pt x="2793419" y="0"/>
                  </a:lnTo>
                  <a:lnTo>
                    <a:pt x="2793419" y="1459317"/>
                  </a:lnTo>
                  <a:lnTo>
                    <a:pt x="0" y="1459317"/>
                  </a:lnTo>
                  <a:close/>
                </a:path>
              </a:pathLst>
            </a:custGeom>
            <a:solidFill>
              <a:srgbClr val="071013"/>
            </a:solidFill>
          </p:spPr>
        </p:sp>
        <p:sp>
          <p:nvSpPr>
            <p:cNvPr id="7" name="TextBox 7"/>
            <p:cNvSpPr txBox="1"/>
            <p:nvPr/>
          </p:nvSpPr>
          <p:spPr>
            <a:xfrm>
              <a:off x="0" y="-9525"/>
              <a:ext cx="2793419" cy="1468842"/>
            </a:xfrm>
            <a:prstGeom prst="rect">
              <a:avLst/>
            </a:prstGeom>
          </p:spPr>
          <p:txBody>
            <a:bodyPr lIns="50800" tIns="50800" rIns="50800" bIns="50800" rtlCol="0" anchor="ctr"/>
            <a:lstStyle/>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CREATE OR REPLACE PACKAGE BODY biometric_pkg IS</a:t>
              </a:r>
            </a:p>
            <a:p>
              <a:pPr algn="just">
                <a:lnSpc>
                  <a:spcPts val="2625"/>
                </a:lnSpc>
              </a:pPr>
              <a:endPar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endParaRP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PROCEDURE fetch_transactions_by_user(p_user_id NUMBER) IS</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a:t>
              </a:r>
              <a:r>
                <a:rPr lang="en-US" sz="2400" b="1" spc="-42" dirty="0" smtClean="0">
                  <a:solidFill>
                    <a:srgbClr val="FFFFFF"/>
                  </a:solidFill>
                  <a:latin typeface="Times New Roman" panose="02020603050405020304" pitchFamily="18" charset="0"/>
                  <a:ea typeface="Montserrat Medium"/>
                  <a:cs typeface="Times New Roman" panose="02020603050405020304" pitchFamily="18" charset="0"/>
                  <a:sym typeface="Montserrat Medium"/>
                </a:rPr>
                <a:t>           </a:t>
              </a: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v_amount transactions.amount%TYPE;</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BEGIN</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FOR rec IN (SELECT transaction_id, amount, transaction_time</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FROM transactions</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WHERE user_id = p_user_id) LOOP</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DBMS_OUTPUT.PUT_LINE('Transaction ID: ' || rec.transaction_id ||</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 Amount: ' || rec.amount ||</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 Time: ' || rec.transaction_time);</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END LOOP;</a:t>
              </a: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  END;</a:t>
              </a:r>
            </a:p>
            <a:p>
              <a:pPr algn="just">
                <a:lnSpc>
                  <a:spcPts val="2625"/>
                </a:lnSpc>
              </a:pPr>
              <a:endPar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endParaRPr>
            </a:p>
            <a:p>
              <a:pPr algn="just">
                <a:lnSpc>
                  <a:spcPts val="2625"/>
                </a:lnSpc>
              </a:pPr>
              <a:r>
                <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rPr>
                <a:t>END biometric_pkg;</a:t>
              </a:r>
            </a:p>
            <a:p>
              <a:pPr algn="ctr">
                <a:lnSpc>
                  <a:spcPts val="2625"/>
                </a:lnSpc>
              </a:pPr>
              <a:endParaRPr lang="en-US" sz="2400" b="1" spc="-42" dirty="0">
                <a:solidFill>
                  <a:srgbClr val="FFFFFF"/>
                </a:solidFill>
                <a:latin typeface="Times New Roman" panose="02020603050405020304" pitchFamily="18" charset="0"/>
                <a:ea typeface="Montserrat Medium"/>
                <a:cs typeface="Times New Roman" panose="02020603050405020304" pitchFamily="18" charset="0"/>
                <a:sym typeface="Montserrat Medium"/>
              </a:endParaRPr>
            </a:p>
          </p:txBody>
        </p:sp>
      </p:grpSp>
      <p:grpSp>
        <p:nvGrpSpPr>
          <p:cNvPr id="8" name="Group 8"/>
          <p:cNvGrpSpPr/>
          <p:nvPr/>
        </p:nvGrpSpPr>
        <p:grpSpPr>
          <a:xfrm>
            <a:off x="15059347" y="0"/>
            <a:ext cx="3228653" cy="10287000"/>
            <a:chOff x="0" y="0"/>
            <a:chExt cx="500203" cy="1593725"/>
          </a:xfrm>
        </p:grpSpPr>
        <p:sp>
          <p:nvSpPr>
            <p:cNvPr id="9" name="Freeform 9"/>
            <p:cNvSpPr/>
            <p:nvPr/>
          </p:nvSpPr>
          <p:spPr>
            <a:xfrm>
              <a:off x="0" y="0"/>
              <a:ext cx="500203" cy="1593725"/>
            </a:xfrm>
            <a:custGeom>
              <a:avLst/>
              <a:gdLst/>
              <a:ahLst/>
              <a:cxnLst/>
              <a:rect l="l" t="t" r="r" b="b"/>
              <a:pathLst>
                <a:path w="500203" h="1593725">
                  <a:moveTo>
                    <a:pt x="0" y="0"/>
                  </a:moveTo>
                  <a:lnTo>
                    <a:pt x="500203" y="0"/>
                  </a:lnTo>
                  <a:lnTo>
                    <a:pt x="500203" y="1593725"/>
                  </a:lnTo>
                  <a:lnTo>
                    <a:pt x="0" y="1593725"/>
                  </a:lnTo>
                  <a:close/>
                </a:path>
              </a:pathLst>
            </a:custGeom>
            <a:blipFill>
              <a:blip r:embed="rId2"/>
              <a:stretch>
                <a:fillRect l="-78242" r="-78242"/>
              </a:stretch>
            </a:blipFill>
          </p:spPr>
        </p:sp>
      </p:grpSp>
      <p:sp>
        <p:nvSpPr>
          <p:cNvPr id="10" name="TextBox 10"/>
          <p:cNvSpPr txBox="1"/>
          <p:nvPr/>
        </p:nvSpPr>
        <p:spPr>
          <a:xfrm>
            <a:off x="9065983" y="240801"/>
            <a:ext cx="5593375" cy="3949799"/>
          </a:xfrm>
          <a:prstGeom prst="rect">
            <a:avLst/>
          </a:prstGeom>
        </p:spPr>
        <p:txBody>
          <a:bodyPr lIns="0" tIns="0" rIns="0" bIns="0" rtlCol="0" anchor="t">
            <a:spAutoFit/>
          </a:bodyPr>
          <a:lstStyle/>
          <a:p>
            <a:pPr algn="just">
              <a:lnSpc>
                <a:spcPts val="2834"/>
              </a:lnSpc>
            </a:pPr>
            <a:r>
              <a:rPr lang="en-US" sz="2400" spc="-40">
                <a:solidFill>
                  <a:srgbClr val="071013"/>
                </a:solidFill>
                <a:latin typeface="Times New Roman" panose="02020603050405020304" pitchFamily="18" charset="0"/>
                <a:ea typeface="Montserrat"/>
                <a:cs typeface="Times New Roman" panose="02020603050405020304" pitchFamily="18" charset="0"/>
                <a:sym typeface="Montserrat"/>
              </a:rPr>
              <a:t>USING PL\SQL PACKAGES &amp; PROCEDURES</a:t>
            </a:r>
          </a:p>
          <a:p>
            <a:pPr algn="just">
              <a:lnSpc>
                <a:spcPts val="2834"/>
              </a:lnSpc>
            </a:pPr>
            <a:endParaRPr lang="en-US" sz="2400" spc="-40">
              <a:solidFill>
                <a:srgbClr val="071013"/>
              </a:solidFill>
              <a:latin typeface="Times New Roman" panose="02020603050405020304" pitchFamily="18" charset="0"/>
              <a:ea typeface="Montserrat"/>
              <a:cs typeface="Times New Roman" panose="02020603050405020304" pitchFamily="18" charset="0"/>
              <a:sym typeface="Montserrat"/>
            </a:endParaRPr>
          </a:p>
          <a:p>
            <a:pPr marL="437095" lvl="1" indent="-218548" algn="just">
              <a:lnSpc>
                <a:spcPts val="2834"/>
              </a:lnSpc>
              <a:buFont typeface="Arial"/>
              <a:buChar char="•"/>
            </a:pPr>
            <a:r>
              <a:rPr lang="en-US" sz="2400" spc="-40">
                <a:solidFill>
                  <a:srgbClr val="071013"/>
                </a:solidFill>
                <a:latin typeface="Times New Roman" panose="02020603050405020304" pitchFamily="18" charset="0"/>
                <a:ea typeface="Montserrat"/>
                <a:cs typeface="Times New Roman" panose="02020603050405020304" pitchFamily="18" charset="0"/>
                <a:sym typeface="Montserrat"/>
              </a:rPr>
              <a:t>Organized database operation for making transactions.</a:t>
            </a:r>
          </a:p>
          <a:p>
            <a:pPr marL="437095" lvl="1" indent="-218548" algn="just">
              <a:lnSpc>
                <a:spcPts val="2834"/>
              </a:lnSpc>
              <a:buFont typeface="Arial"/>
              <a:buChar char="•"/>
            </a:pPr>
            <a:r>
              <a:rPr lang="en-US" sz="2400" spc="-40">
                <a:solidFill>
                  <a:srgbClr val="071013"/>
                </a:solidFill>
                <a:latin typeface="Times New Roman" panose="02020603050405020304" pitchFamily="18" charset="0"/>
                <a:ea typeface="Montserrat"/>
                <a:cs typeface="Times New Roman" panose="02020603050405020304" pitchFamily="18" charset="0"/>
                <a:sym typeface="Montserrat"/>
              </a:rPr>
              <a:t>Parametirised procedurse for flexible data retrieval</a:t>
            </a:r>
          </a:p>
          <a:p>
            <a:pPr marL="437095" lvl="1" indent="-218548" algn="just">
              <a:lnSpc>
                <a:spcPts val="2834"/>
              </a:lnSpc>
              <a:buFont typeface="Arial"/>
              <a:buChar char="•"/>
            </a:pPr>
            <a:r>
              <a:rPr lang="en-US" sz="2400" spc="-40">
                <a:solidFill>
                  <a:srgbClr val="071013"/>
                </a:solidFill>
                <a:latin typeface="Times New Roman" panose="02020603050405020304" pitchFamily="18" charset="0"/>
                <a:ea typeface="Montserrat"/>
                <a:cs typeface="Times New Roman" panose="02020603050405020304" pitchFamily="18" charset="0"/>
                <a:sym typeface="Montserrat"/>
              </a:rPr>
              <a:t>Cursors for efficient data handling</a:t>
            </a:r>
          </a:p>
          <a:p>
            <a:pPr marL="437095" lvl="1" indent="-218548" algn="just">
              <a:lnSpc>
                <a:spcPts val="2834"/>
              </a:lnSpc>
              <a:buFont typeface="Arial"/>
              <a:buChar char="•"/>
            </a:pPr>
            <a:r>
              <a:rPr lang="en-US" sz="2400" spc="-40">
                <a:solidFill>
                  <a:srgbClr val="071013"/>
                </a:solidFill>
                <a:latin typeface="Times New Roman" panose="02020603050405020304" pitchFamily="18" charset="0"/>
                <a:ea typeface="Montserrat"/>
                <a:cs typeface="Times New Roman" panose="02020603050405020304" pitchFamily="18" charset="0"/>
                <a:sym typeface="Montserrat"/>
              </a:rPr>
              <a:t>Exception handling to manage errors</a:t>
            </a:r>
          </a:p>
          <a:p>
            <a:pPr algn="just">
              <a:lnSpc>
                <a:spcPts val="2834"/>
              </a:lnSpc>
            </a:pPr>
            <a:endParaRPr lang="en-US" sz="2400" spc="-40">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834"/>
              </a:lnSpc>
            </a:pPr>
            <a:endParaRPr lang="en-US" sz="2400" spc="-40">
              <a:solidFill>
                <a:srgbClr val="071013"/>
              </a:solidFill>
              <a:latin typeface="Times New Roman" panose="02020603050405020304" pitchFamily="18" charset="0"/>
              <a:ea typeface="Montserrat"/>
              <a:cs typeface="Times New Roman" panose="02020603050405020304" pitchFamily="18" charset="0"/>
              <a:sym typeface="Montserrat"/>
            </a:endParaRPr>
          </a:p>
        </p:txBody>
      </p:sp>
      <p:sp>
        <p:nvSpPr>
          <p:cNvPr id="11" name="TextBox 11"/>
          <p:cNvSpPr txBox="1"/>
          <p:nvPr/>
        </p:nvSpPr>
        <p:spPr>
          <a:xfrm>
            <a:off x="2727035" y="3347354"/>
            <a:ext cx="6266663" cy="410369"/>
          </a:xfrm>
          <a:prstGeom prst="rect">
            <a:avLst/>
          </a:prstGeom>
        </p:spPr>
        <p:txBody>
          <a:bodyPr lIns="0" tIns="0" rIns="0" bIns="0" rtlCol="0" anchor="t">
            <a:spAutoFit/>
          </a:bodyPr>
          <a:lstStyle/>
          <a:p>
            <a:pPr algn="just">
              <a:lnSpc>
                <a:spcPts val="3219"/>
              </a:lnSpc>
            </a:pPr>
            <a:r>
              <a:rPr lang="en-US" sz="2400" spc="-45">
                <a:solidFill>
                  <a:srgbClr val="071013"/>
                </a:solidFill>
                <a:latin typeface="Times New Roman" panose="02020603050405020304" pitchFamily="18" charset="0"/>
                <a:ea typeface="Montserrat"/>
                <a:cs typeface="Times New Roman" panose="02020603050405020304" pitchFamily="18" charset="0"/>
                <a:sym typeface="Montserrat"/>
              </a:rPr>
              <a:t>Sample of a created procedure</a:t>
            </a:r>
          </a:p>
        </p:txBody>
      </p:sp>
      <p:sp>
        <p:nvSpPr>
          <p:cNvPr id="12" name="TextBox 12"/>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6000" b="1" spc="-112" dirty="0">
                <a:solidFill>
                  <a:srgbClr val="FEFEFE"/>
                </a:solidFill>
                <a:latin typeface="Times New Roman" panose="02020603050405020304" pitchFamily="18" charset="0"/>
                <a:ea typeface="Montserrat Bold"/>
                <a:cs typeface="Times New Roman" panose="02020603050405020304" pitchFamily="18" charset="0"/>
                <a:sym typeface="Montserrat Bold"/>
              </a:rPr>
              <a:t>PHASE  VI</a:t>
            </a:r>
          </a:p>
        </p:txBody>
      </p:sp>
      <p:sp>
        <p:nvSpPr>
          <p:cNvPr id="13" name="TextBox 13"/>
          <p:cNvSpPr txBox="1"/>
          <p:nvPr/>
        </p:nvSpPr>
        <p:spPr>
          <a:xfrm>
            <a:off x="2291934" y="240801"/>
            <a:ext cx="6374060" cy="2603277"/>
          </a:xfrm>
          <a:prstGeom prst="rect">
            <a:avLst/>
          </a:prstGeom>
        </p:spPr>
        <p:txBody>
          <a:bodyPr lIns="0" tIns="0" rIns="0" bIns="0" rtlCol="0" anchor="t">
            <a:spAutoFit/>
          </a:bodyPr>
          <a:lstStyle/>
          <a:p>
            <a:pPr algn="just">
              <a:lnSpc>
                <a:spcPts val="2940"/>
              </a:lnSpc>
            </a:pPr>
            <a:r>
              <a:rPr lang="en-US" sz="2400" spc="-42">
                <a:solidFill>
                  <a:srgbClr val="071013"/>
                </a:solidFill>
                <a:latin typeface="Times New Roman" panose="02020603050405020304" pitchFamily="18" charset="0"/>
                <a:ea typeface="Montserrat"/>
                <a:cs typeface="Times New Roman" panose="02020603050405020304" pitchFamily="18" charset="0"/>
                <a:sym typeface="Montserrat"/>
              </a:rPr>
              <a:t>This phase covers:</a:t>
            </a:r>
          </a:p>
          <a:p>
            <a:pPr algn="just">
              <a:lnSpc>
                <a:spcPts val="2940"/>
              </a:lnSpc>
            </a:pPr>
            <a:endParaRPr lang="en-US" sz="2400" spc="-42">
              <a:solidFill>
                <a:srgbClr val="071013"/>
              </a:solidFill>
              <a:latin typeface="Times New Roman" panose="02020603050405020304" pitchFamily="18" charset="0"/>
              <a:ea typeface="Montserrat"/>
              <a:cs typeface="Times New Roman" panose="02020603050405020304" pitchFamily="18" charset="0"/>
              <a:sym typeface="Montserrat"/>
            </a:endParaRPr>
          </a:p>
          <a:p>
            <a:pPr algn="just">
              <a:lnSpc>
                <a:spcPts val="2940"/>
              </a:lnSpc>
            </a:pPr>
            <a:r>
              <a:rPr lang="en-US" sz="2400" spc="-42">
                <a:solidFill>
                  <a:srgbClr val="071013"/>
                </a:solidFill>
                <a:latin typeface="Times New Roman" panose="02020603050405020304" pitchFamily="18" charset="0"/>
                <a:ea typeface="Montserrat"/>
                <a:cs typeface="Times New Roman" panose="02020603050405020304" pitchFamily="18" charset="0"/>
                <a:sym typeface="Montserrat"/>
              </a:rPr>
              <a:t>Implementation of logic for modular database operations using DML &amp; DDL, Procedure, functions, packages, expception handling and analytical queries, all aligned with the Biometric Based Transaction System database.</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2020346" cy="10287000"/>
            <a:chOff x="0" y="0"/>
            <a:chExt cx="532108" cy="2709333"/>
          </a:xfrm>
        </p:grpSpPr>
        <p:sp>
          <p:nvSpPr>
            <p:cNvPr id="3" name="Freeform 3"/>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FEFEFE"/>
            </a:solidFill>
          </p:spPr>
        </p:sp>
        <p:sp>
          <p:nvSpPr>
            <p:cNvPr id="4" name="TextBox 4"/>
            <p:cNvSpPr txBox="1"/>
            <p:nvPr/>
          </p:nvSpPr>
          <p:spPr>
            <a:xfrm>
              <a:off x="0" y="-9525"/>
              <a:ext cx="532108" cy="2718858"/>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grpSp>
        <p:nvGrpSpPr>
          <p:cNvPr id="5" name="Group 5"/>
          <p:cNvGrpSpPr/>
          <p:nvPr/>
        </p:nvGrpSpPr>
        <p:grpSpPr>
          <a:xfrm>
            <a:off x="3033883" y="602178"/>
            <a:ext cx="5644563" cy="4276293"/>
            <a:chOff x="0" y="0"/>
            <a:chExt cx="961300" cy="728276"/>
          </a:xfrm>
        </p:grpSpPr>
        <p:sp>
          <p:nvSpPr>
            <p:cNvPr id="6" name="Freeform 6"/>
            <p:cNvSpPr/>
            <p:nvPr/>
          </p:nvSpPr>
          <p:spPr>
            <a:xfrm>
              <a:off x="0" y="0"/>
              <a:ext cx="961300" cy="728276"/>
            </a:xfrm>
            <a:custGeom>
              <a:avLst/>
              <a:gdLst/>
              <a:ahLst/>
              <a:cxnLst/>
              <a:rect l="l" t="t" r="r" b="b"/>
              <a:pathLst>
                <a:path w="961300" h="728276">
                  <a:moveTo>
                    <a:pt x="0" y="0"/>
                  </a:moveTo>
                  <a:lnTo>
                    <a:pt x="961300" y="0"/>
                  </a:lnTo>
                  <a:lnTo>
                    <a:pt x="961300" y="728276"/>
                  </a:lnTo>
                  <a:lnTo>
                    <a:pt x="0" y="728276"/>
                  </a:lnTo>
                  <a:close/>
                </a:path>
              </a:pathLst>
            </a:custGeom>
            <a:blipFill>
              <a:blip r:embed="rId2"/>
              <a:stretch>
                <a:fillRect l="-6819" r="-6819"/>
              </a:stretch>
            </a:blipFill>
          </p:spPr>
        </p:sp>
      </p:grpSp>
      <p:grpSp>
        <p:nvGrpSpPr>
          <p:cNvPr id="7" name="Group 7"/>
          <p:cNvGrpSpPr/>
          <p:nvPr/>
        </p:nvGrpSpPr>
        <p:grpSpPr>
          <a:xfrm>
            <a:off x="3041801" y="5673725"/>
            <a:ext cx="5701010" cy="4319058"/>
            <a:chOff x="0" y="0"/>
            <a:chExt cx="961300" cy="728276"/>
          </a:xfrm>
        </p:grpSpPr>
        <p:sp>
          <p:nvSpPr>
            <p:cNvPr id="8" name="Freeform 8"/>
            <p:cNvSpPr/>
            <p:nvPr/>
          </p:nvSpPr>
          <p:spPr>
            <a:xfrm>
              <a:off x="0" y="0"/>
              <a:ext cx="961300" cy="728276"/>
            </a:xfrm>
            <a:custGeom>
              <a:avLst/>
              <a:gdLst/>
              <a:ahLst/>
              <a:cxnLst/>
              <a:rect l="l" t="t" r="r" b="b"/>
              <a:pathLst>
                <a:path w="961300" h="728276">
                  <a:moveTo>
                    <a:pt x="0" y="0"/>
                  </a:moveTo>
                  <a:lnTo>
                    <a:pt x="961300" y="0"/>
                  </a:lnTo>
                  <a:lnTo>
                    <a:pt x="961300" y="728276"/>
                  </a:lnTo>
                  <a:lnTo>
                    <a:pt x="0" y="728276"/>
                  </a:lnTo>
                  <a:close/>
                </a:path>
              </a:pathLst>
            </a:custGeom>
            <a:blipFill>
              <a:blip r:embed="rId3"/>
              <a:stretch>
                <a:fillRect l="-6748" r="-6748"/>
              </a:stretch>
            </a:blipFill>
          </p:spPr>
        </p:sp>
      </p:grpSp>
      <p:sp>
        <p:nvSpPr>
          <p:cNvPr id="9" name="TextBox 9"/>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5635" b="1" spc="-112">
                <a:solidFill>
                  <a:srgbClr val="071013"/>
                </a:solidFill>
                <a:latin typeface="Times New Roman" panose="02020603050405020304" pitchFamily="18" charset="0"/>
                <a:ea typeface="Montserrat Bold"/>
                <a:cs typeface="Times New Roman" panose="02020603050405020304" pitchFamily="18" charset="0"/>
                <a:sym typeface="Montserrat Bold"/>
              </a:rPr>
              <a:t>PHASE  VII</a:t>
            </a:r>
          </a:p>
        </p:txBody>
      </p:sp>
      <p:sp>
        <p:nvSpPr>
          <p:cNvPr id="10" name="TextBox 10"/>
          <p:cNvSpPr txBox="1"/>
          <p:nvPr/>
        </p:nvSpPr>
        <p:spPr>
          <a:xfrm>
            <a:off x="10300629" y="1815465"/>
            <a:ext cx="6688737" cy="3317190"/>
          </a:xfrm>
          <a:prstGeom prst="rect">
            <a:avLst/>
          </a:prstGeom>
        </p:spPr>
        <p:txBody>
          <a:bodyPr lIns="0" tIns="0" rIns="0" bIns="0" rtlCol="0" anchor="t">
            <a:spAutoFit/>
          </a:bodyPr>
          <a:lstStyle/>
          <a:p>
            <a:pPr algn="just">
              <a:lnSpc>
                <a:spcPts val="2940"/>
              </a:lnSpc>
            </a:pPr>
            <a:endParaRPr sz="2400" dirty="0">
              <a:latin typeface="Times New Roman" panose="02020603050405020304" pitchFamily="18" charset="0"/>
              <a:cs typeface="Times New Roman" panose="02020603050405020304" pitchFamily="18" charset="0"/>
            </a:endParaRPr>
          </a:p>
          <a:p>
            <a:pPr algn="just">
              <a:lnSpc>
                <a:spcPts val="2940"/>
              </a:lnSpc>
            </a:pPr>
            <a:r>
              <a:rPr lang="en-US" sz="2400" spc="-42" dirty="0">
                <a:solidFill>
                  <a:srgbClr val="FEFEFE"/>
                </a:solidFill>
                <a:latin typeface="Times New Roman" panose="02020603050405020304" pitchFamily="18" charset="0"/>
                <a:ea typeface="Montserrat"/>
                <a:cs typeface="Times New Roman" panose="02020603050405020304" pitchFamily="18" charset="0"/>
                <a:sym typeface="Montserrat"/>
              </a:rPr>
              <a:t>In the Biometric-Based Transaction Authorization System, it is critical to ensure that all data manipulations—especially those involving sensitive user and transaction records—are tightly controlled, secure, and auditable. This is to prevent unauthorized changes that could compromise data integrity or breach security regulations.</a:t>
            </a:r>
          </a:p>
          <a:p>
            <a:pPr algn="just">
              <a:lnSpc>
                <a:spcPts val="2940"/>
              </a:lnSpc>
            </a:pPr>
            <a:endParaRPr lang="en-US" sz="2100" spc="-42" dirty="0">
              <a:solidFill>
                <a:srgbClr val="FEFEFE"/>
              </a:solidFill>
              <a:latin typeface="Times New Roman" panose="02020603050405020304" pitchFamily="18" charset="0"/>
              <a:ea typeface="Montserrat"/>
              <a:cs typeface="Times New Roman" panose="02020603050405020304" pitchFamily="18" charset="0"/>
              <a:sym typeface="Montserrat"/>
            </a:endParaRPr>
          </a:p>
        </p:txBody>
      </p:sp>
      <p:sp>
        <p:nvSpPr>
          <p:cNvPr id="11" name="TextBox 11"/>
          <p:cNvSpPr txBox="1"/>
          <p:nvPr/>
        </p:nvSpPr>
        <p:spPr>
          <a:xfrm>
            <a:off x="9764265" y="971550"/>
            <a:ext cx="6688737" cy="577081"/>
          </a:xfrm>
          <a:prstGeom prst="rect">
            <a:avLst/>
          </a:prstGeom>
        </p:spPr>
        <p:txBody>
          <a:bodyPr lIns="0" tIns="0" rIns="0" bIns="0" rtlCol="0" anchor="t">
            <a:spAutoFit/>
          </a:bodyPr>
          <a:lstStyle/>
          <a:p>
            <a:pPr algn="just">
              <a:lnSpc>
                <a:spcPts val="4480"/>
              </a:lnSpc>
            </a:pPr>
            <a:r>
              <a:rPr lang="en-US" sz="3200" b="1" spc="-64">
                <a:solidFill>
                  <a:srgbClr val="FEFEFE"/>
                </a:solidFill>
                <a:latin typeface="Times New Roman" panose="02020603050405020304" pitchFamily="18" charset="0"/>
                <a:ea typeface="Montserrat Medium"/>
                <a:cs typeface="Times New Roman" panose="02020603050405020304" pitchFamily="18" charset="0"/>
                <a:sym typeface="Montserrat Medium"/>
              </a:rPr>
              <a:t>🔹Problem  Statement</a:t>
            </a:r>
          </a:p>
        </p:txBody>
      </p:sp>
      <p:sp>
        <p:nvSpPr>
          <p:cNvPr id="12" name="TextBox 12"/>
          <p:cNvSpPr txBox="1"/>
          <p:nvPr/>
        </p:nvSpPr>
        <p:spPr>
          <a:xfrm>
            <a:off x="9764265" y="6588663"/>
            <a:ext cx="6688737" cy="2573397"/>
          </a:xfrm>
          <a:prstGeom prst="rect">
            <a:avLst/>
          </a:prstGeom>
        </p:spPr>
        <p:txBody>
          <a:bodyPr lIns="0" tIns="0" rIns="0" bIns="0" rtlCol="0" anchor="t">
            <a:spAutoFit/>
          </a:bodyPr>
          <a:lstStyle/>
          <a:p>
            <a:pPr marL="453390" lvl="1" indent="-226695" algn="just">
              <a:lnSpc>
                <a:spcPts val="2940"/>
              </a:lnSpc>
              <a:buFont typeface="Arial"/>
              <a:buChar char="•"/>
            </a:pPr>
            <a:r>
              <a:rPr lang="en-US" sz="2400" spc="-42" dirty="0">
                <a:solidFill>
                  <a:srgbClr val="FEFEFE"/>
                </a:solidFill>
                <a:latin typeface="Times New Roman" panose="02020603050405020304" pitchFamily="18" charset="0"/>
                <a:ea typeface="Montserrat"/>
                <a:cs typeface="Times New Roman" panose="02020603050405020304" pitchFamily="18" charset="0"/>
                <a:sym typeface="Montserrat"/>
              </a:rPr>
              <a:t>Triggers are required to enforce time-based and holiday-based restrictions on table manipulations.</a:t>
            </a:r>
          </a:p>
          <a:p>
            <a:pPr algn="just">
              <a:lnSpc>
                <a:spcPts val="2940"/>
              </a:lnSpc>
            </a:pPr>
            <a:endParaRPr lang="en-US" sz="2400" spc="-42" dirty="0">
              <a:solidFill>
                <a:srgbClr val="FEFEFE"/>
              </a:solidFill>
              <a:latin typeface="Times New Roman" panose="02020603050405020304" pitchFamily="18" charset="0"/>
              <a:ea typeface="Montserrat"/>
              <a:cs typeface="Times New Roman" panose="02020603050405020304" pitchFamily="18" charset="0"/>
              <a:sym typeface="Montserrat"/>
            </a:endParaRPr>
          </a:p>
          <a:p>
            <a:pPr marL="453390" lvl="1" indent="-226695" algn="just">
              <a:lnSpc>
                <a:spcPts val="2940"/>
              </a:lnSpc>
              <a:buFont typeface="Arial"/>
              <a:buChar char="•"/>
            </a:pPr>
            <a:r>
              <a:rPr lang="en-US" sz="2400" spc="-42" dirty="0">
                <a:solidFill>
                  <a:srgbClr val="FEFEFE"/>
                </a:solidFill>
                <a:latin typeface="Times New Roman" panose="02020603050405020304" pitchFamily="18" charset="0"/>
                <a:ea typeface="Montserrat"/>
                <a:cs typeface="Times New Roman" panose="02020603050405020304" pitchFamily="18" charset="0"/>
                <a:sym typeface="Montserrat"/>
              </a:rPr>
              <a:t>Auditing enables real-time tracking of sensitive operations to strengthen security and support compliance.</a:t>
            </a:r>
          </a:p>
          <a:p>
            <a:pPr algn="just">
              <a:lnSpc>
                <a:spcPts val="2940"/>
              </a:lnSpc>
            </a:pPr>
            <a:endParaRPr lang="en-US" sz="2100" spc="-42" dirty="0">
              <a:solidFill>
                <a:srgbClr val="FEFEFE"/>
              </a:solidFill>
              <a:latin typeface="Times New Roman" panose="02020603050405020304" pitchFamily="18" charset="0"/>
              <a:ea typeface="Montserrat"/>
              <a:cs typeface="Times New Roman" panose="02020603050405020304" pitchFamily="18" charset="0"/>
              <a:sym typeface="Montserrat"/>
            </a:endParaRPr>
          </a:p>
        </p:txBody>
      </p:sp>
      <p:sp>
        <p:nvSpPr>
          <p:cNvPr id="13" name="TextBox 13"/>
          <p:cNvSpPr txBox="1"/>
          <p:nvPr/>
        </p:nvSpPr>
        <p:spPr>
          <a:xfrm>
            <a:off x="9877440" y="5438775"/>
            <a:ext cx="8916108" cy="448841"/>
          </a:xfrm>
          <a:prstGeom prst="rect">
            <a:avLst/>
          </a:prstGeom>
        </p:spPr>
        <p:txBody>
          <a:bodyPr lIns="0" tIns="0" rIns="0" bIns="0" rtlCol="0" anchor="t">
            <a:spAutoFit/>
          </a:bodyPr>
          <a:lstStyle/>
          <a:p>
            <a:pPr algn="just">
              <a:lnSpc>
                <a:spcPts val="3500"/>
              </a:lnSpc>
            </a:pPr>
            <a:r>
              <a:rPr lang="en-US" sz="2500" b="1" spc="-50">
                <a:solidFill>
                  <a:srgbClr val="FEFEFE"/>
                </a:solidFill>
                <a:latin typeface="Times New Roman" panose="02020603050405020304" pitchFamily="18" charset="0"/>
                <a:ea typeface="Montserrat Medium"/>
                <a:cs typeface="Times New Roman" panose="02020603050405020304" pitchFamily="18" charset="0"/>
                <a:sym typeface="Montserrat Medium"/>
              </a:rPr>
              <a:t>USE OF TRIGGERS AND AUDITING FOR SECURITY</a:t>
            </a:r>
          </a:p>
        </p:txBody>
      </p:sp>
      <p:sp>
        <p:nvSpPr>
          <p:cNvPr id="14" name="TextBox 14"/>
          <p:cNvSpPr txBox="1"/>
          <p:nvPr/>
        </p:nvSpPr>
        <p:spPr>
          <a:xfrm>
            <a:off x="3041801" y="6027013"/>
            <a:ext cx="5701010" cy="4154984"/>
          </a:xfrm>
          <a:prstGeom prst="rect">
            <a:avLst/>
          </a:prstGeom>
        </p:spPr>
        <p:txBody>
          <a:bodyPr lIns="0" tIns="0" rIns="0" bIns="0" rtlCol="0" anchor="t">
            <a:spAutoFit/>
          </a:bodyPr>
          <a:lstStyle/>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CREATE OR REPLACE TRIGGER trg_block_weekday_and_holiday_dml</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BEFORE INSERT OR UPDATE OR DELETE ON transactions</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FOR EACH ROW</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DECLARE</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v_day VARCHAR2(10);</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v_today DATE := TRUNC(SYSDATE);</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v_next_month_start DATE := TRUNC(ADD_MONTHS(SYSDATE, 1), 'MM');</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v_next_month_end DATE := LAST_DAY(v_next_month_start);</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v_count INTEGER;</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BEGIN</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 Check for weekday (Mon–Fri)</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SELECT </a:t>
            </a:r>
            <a:r>
              <a:rPr lang="en-US" sz="1050" b="1" spc="-19" dirty="0" smtClean="0">
                <a:solidFill>
                  <a:srgbClr val="000000"/>
                </a:solidFill>
                <a:latin typeface="Times New Roman" panose="02020603050405020304" pitchFamily="18" charset="0"/>
                <a:ea typeface="Montserrat Medium"/>
                <a:cs typeface="Times New Roman" panose="02020603050405020304" pitchFamily="18" charset="0"/>
                <a:sym typeface="Montserrat Medium"/>
              </a:rPr>
              <a:t>TO_CHAR(v_today</a:t>
            </a: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'DY', 'NLS_DATE_LANGUAGE=ENGLISH') INTO v_day FROM dual;</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IF v_day IN ('MON', 'TUE', 'WED', 'THU', 'FRI') THEN</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RAISE_APPLICATION_ERROR(-20001, 'DML operations are not allowed on weekdays.');</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END IF;</a:t>
            </a:r>
          </a:p>
          <a:p>
            <a:pPr algn="l">
              <a:lnSpc>
                <a:spcPts val="1211"/>
              </a:lnSpc>
              <a:spcBef>
                <a:spcPct val="0"/>
              </a:spcBef>
            </a:pPr>
            <a:endPar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endParaRP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 Check for holidays in next month</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SELECT COUNT(*) INTO v_count</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FROM holidays</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WHERE holiday_date = v_today</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AND holiday_date BETWEEN v_next_month_start AND v_next_month_end;</a:t>
            </a:r>
          </a:p>
          <a:p>
            <a:pPr algn="l">
              <a:lnSpc>
                <a:spcPts val="1211"/>
              </a:lnSpc>
              <a:spcBef>
                <a:spcPct val="0"/>
              </a:spcBef>
            </a:pPr>
            <a:endPar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endParaRP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IF v_count &gt; 0 THEN</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RAISE_APPLICATION_ERROR(-20002, 'DML operations are not allowed on public holidays.');</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    END IF;</a:t>
            </a:r>
          </a:p>
          <a:p>
            <a:pPr algn="l">
              <a:lnSpc>
                <a:spcPts val="1211"/>
              </a:lnSpc>
              <a:spcBef>
                <a:spcPct val="0"/>
              </a:spcBef>
            </a:pPr>
            <a:r>
              <a:rPr lang="en-US" sz="1050" b="1" spc="-19" dirty="0">
                <a:solidFill>
                  <a:srgbClr val="000000"/>
                </a:solidFill>
                <a:latin typeface="Times New Roman" panose="02020603050405020304" pitchFamily="18" charset="0"/>
                <a:ea typeface="Montserrat Medium"/>
                <a:cs typeface="Times New Roman" panose="02020603050405020304" pitchFamily="18" charset="0"/>
                <a:sym typeface="Montserrat Medium"/>
              </a:rPr>
              <a:t>END;</a:t>
            </a:r>
          </a:p>
        </p:txBody>
      </p:sp>
      <p:sp>
        <p:nvSpPr>
          <p:cNvPr id="15" name="TextBox 15"/>
          <p:cNvSpPr txBox="1"/>
          <p:nvPr/>
        </p:nvSpPr>
        <p:spPr>
          <a:xfrm>
            <a:off x="3041801" y="5656808"/>
            <a:ext cx="6266663" cy="641201"/>
          </a:xfrm>
          <a:prstGeom prst="rect">
            <a:avLst/>
          </a:prstGeom>
        </p:spPr>
        <p:txBody>
          <a:bodyPr lIns="0" tIns="0" rIns="0" bIns="0" rtlCol="0" anchor="t">
            <a:spAutoFit/>
          </a:bodyPr>
          <a:lstStyle/>
          <a:p>
            <a:pPr algn="just">
              <a:lnSpc>
                <a:spcPts val="2520"/>
              </a:lnSpc>
            </a:pPr>
            <a:r>
              <a:rPr lang="en-US" sz="1800" spc="-36">
                <a:solidFill>
                  <a:srgbClr val="071013"/>
                </a:solidFill>
                <a:latin typeface="Times New Roman" panose="02020603050405020304" pitchFamily="18" charset="0"/>
                <a:ea typeface="Montserrat"/>
                <a:cs typeface="Times New Roman" panose="02020603050405020304" pitchFamily="18" charset="0"/>
                <a:sym typeface="Montserrat"/>
              </a:rPr>
              <a:t>Sample of a created a trigger</a:t>
            </a:r>
          </a:p>
          <a:p>
            <a:pPr algn="just">
              <a:lnSpc>
                <a:spcPts val="2520"/>
              </a:lnSpc>
            </a:pPr>
            <a:endParaRPr lang="en-US" sz="1800" spc="-36">
              <a:solidFill>
                <a:srgbClr val="071013"/>
              </a:solidFill>
              <a:latin typeface="Times New Roman" panose="02020603050405020304" pitchFamily="18" charset="0"/>
              <a:ea typeface="Montserrat"/>
              <a:cs typeface="Times New Roman" panose="02020603050405020304" pitchFamily="18" charset="0"/>
              <a:sym typeface="Montserra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101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2020346" cy="10287000"/>
            <a:chOff x="0" y="0"/>
            <a:chExt cx="532108" cy="2709333"/>
          </a:xfrm>
        </p:grpSpPr>
        <p:sp>
          <p:nvSpPr>
            <p:cNvPr id="3" name="Freeform 3"/>
            <p:cNvSpPr/>
            <p:nvPr/>
          </p:nvSpPr>
          <p:spPr>
            <a:xfrm>
              <a:off x="0" y="0"/>
              <a:ext cx="532108" cy="2709333"/>
            </a:xfrm>
            <a:custGeom>
              <a:avLst/>
              <a:gdLst/>
              <a:ahLst/>
              <a:cxnLst/>
              <a:rect l="l" t="t" r="r" b="b"/>
              <a:pathLst>
                <a:path w="532108" h="2709333">
                  <a:moveTo>
                    <a:pt x="0" y="0"/>
                  </a:moveTo>
                  <a:lnTo>
                    <a:pt x="532108" y="0"/>
                  </a:lnTo>
                  <a:lnTo>
                    <a:pt x="532108" y="2709333"/>
                  </a:lnTo>
                  <a:lnTo>
                    <a:pt x="0" y="2709333"/>
                  </a:lnTo>
                  <a:close/>
                </a:path>
              </a:pathLst>
            </a:custGeom>
            <a:solidFill>
              <a:srgbClr val="FEFEFE"/>
            </a:solidFill>
          </p:spPr>
        </p:sp>
        <p:sp>
          <p:nvSpPr>
            <p:cNvPr id="4" name="TextBox 4"/>
            <p:cNvSpPr txBox="1"/>
            <p:nvPr/>
          </p:nvSpPr>
          <p:spPr>
            <a:xfrm>
              <a:off x="0" y="-9525"/>
              <a:ext cx="532108" cy="2718858"/>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grpSp>
        <p:nvGrpSpPr>
          <p:cNvPr id="5" name="Group 5"/>
          <p:cNvGrpSpPr/>
          <p:nvPr/>
        </p:nvGrpSpPr>
        <p:grpSpPr>
          <a:xfrm>
            <a:off x="9144000" y="3850611"/>
            <a:ext cx="1231346" cy="1231346"/>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EFEFE"/>
            </a:solidFill>
          </p:spPr>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625"/>
                </a:lnSpc>
              </a:pPr>
              <a:endParaRPr>
                <a:latin typeface="Times New Roman" panose="02020603050405020304" pitchFamily="18" charset="0"/>
                <a:cs typeface="Times New Roman" panose="02020603050405020304" pitchFamily="18" charset="0"/>
              </a:endParaRPr>
            </a:p>
          </p:txBody>
        </p:sp>
      </p:grpSp>
      <p:sp>
        <p:nvSpPr>
          <p:cNvPr id="8" name="Freeform 8"/>
          <p:cNvSpPr/>
          <p:nvPr/>
        </p:nvSpPr>
        <p:spPr>
          <a:xfrm>
            <a:off x="9401416" y="7161336"/>
            <a:ext cx="716514" cy="822398"/>
          </a:xfrm>
          <a:custGeom>
            <a:avLst/>
            <a:gdLst/>
            <a:ahLst/>
            <a:cxnLst/>
            <a:rect l="l" t="t" r="r" b="b"/>
            <a:pathLst>
              <a:path w="716514" h="822398">
                <a:moveTo>
                  <a:pt x="0" y="0"/>
                </a:moveTo>
                <a:lnTo>
                  <a:pt x="716514" y="0"/>
                </a:lnTo>
                <a:lnTo>
                  <a:pt x="716514" y="822397"/>
                </a:lnTo>
                <a:lnTo>
                  <a:pt x="0" y="82239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Freeform 9"/>
          <p:cNvSpPr/>
          <p:nvPr/>
        </p:nvSpPr>
        <p:spPr>
          <a:xfrm>
            <a:off x="9515262" y="4042226"/>
            <a:ext cx="488822" cy="848115"/>
          </a:xfrm>
          <a:custGeom>
            <a:avLst/>
            <a:gdLst/>
            <a:ahLst/>
            <a:cxnLst/>
            <a:rect l="l" t="t" r="r" b="b"/>
            <a:pathLst>
              <a:path w="488822" h="848115">
                <a:moveTo>
                  <a:pt x="0" y="0"/>
                </a:moveTo>
                <a:lnTo>
                  <a:pt x="488822" y="0"/>
                </a:lnTo>
                <a:lnTo>
                  <a:pt x="488822" y="848115"/>
                </a:lnTo>
                <a:lnTo>
                  <a:pt x="0" y="848115"/>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10" name="Freeform 10"/>
          <p:cNvSpPr/>
          <p:nvPr/>
        </p:nvSpPr>
        <p:spPr>
          <a:xfrm>
            <a:off x="2020346" y="0"/>
            <a:ext cx="16267654" cy="5573918"/>
          </a:xfrm>
          <a:custGeom>
            <a:avLst/>
            <a:gdLst/>
            <a:ahLst/>
            <a:cxnLst/>
            <a:rect l="l" t="t" r="r" b="b"/>
            <a:pathLst>
              <a:path w="16267654" h="5573918">
                <a:moveTo>
                  <a:pt x="0" y="0"/>
                </a:moveTo>
                <a:lnTo>
                  <a:pt x="16267654" y="0"/>
                </a:lnTo>
                <a:lnTo>
                  <a:pt x="16267654" y="5573918"/>
                </a:lnTo>
                <a:lnTo>
                  <a:pt x="0" y="5573918"/>
                </a:lnTo>
                <a:lnTo>
                  <a:pt x="0" y="0"/>
                </a:lnTo>
                <a:close/>
              </a:path>
            </a:pathLst>
          </a:custGeom>
          <a:blipFill>
            <a:blip r:embed="rId6"/>
            <a:stretch>
              <a:fillRect t="-185657" b="-234348"/>
            </a:stretch>
          </a:blipFill>
        </p:spPr>
      </p:sp>
      <p:sp>
        <p:nvSpPr>
          <p:cNvPr id="11" name="TextBox 11"/>
          <p:cNvSpPr txBox="1"/>
          <p:nvPr/>
        </p:nvSpPr>
        <p:spPr>
          <a:xfrm rot="-5400000">
            <a:off x="-1604330" y="4694660"/>
            <a:ext cx="5200432" cy="897682"/>
          </a:xfrm>
          <a:prstGeom prst="rect">
            <a:avLst/>
          </a:prstGeom>
        </p:spPr>
        <p:txBody>
          <a:bodyPr lIns="0" tIns="0" rIns="0" bIns="0" rtlCol="0" anchor="t">
            <a:spAutoFit/>
          </a:bodyPr>
          <a:lstStyle/>
          <a:p>
            <a:pPr marL="0" lvl="0" indent="0" algn="ctr">
              <a:lnSpc>
                <a:spcPts val="7044"/>
              </a:lnSpc>
            </a:pPr>
            <a:r>
              <a:rPr lang="en-US" sz="5635" b="1" spc="-112">
                <a:solidFill>
                  <a:srgbClr val="071013"/>
                </a:solidFill>
                <a:latin typeface="Times New Roman" panose="02020603050405020304" pitchFamily="18" charset="0"/>
                <a:ea typeface="Montserrat Bold"/>
                <a:cs typeface="Times New Roman" panose="02020603050405020304" pitchFamily="18" charset="0"/>
                <a:sym typeface="Montserrat Bold"/>
              </a:rPr>
              <a:t>CONCLUSION</a:t>
            </a:r>
          </a:p>
        </p:txBody>
      </p:sp>
      <p:sp>
        <p:nvSpPr>
          <p:cNvPr id="12" name="TextBox 12"/>
          <p:cNvSpPr txBox="1"/>
          <p:nvPr/>
        </p:nvSpPr>
        <p:spPr>
          <a:xfrm>
            <a:off x="2479404" y="5726049"/>
            <a:ext cx="15791884" cy="4047583"/>
          </a:xfrm>
          <a:prstGeom prst="rect">
            <a:avLst/>
          </a:prstGeom>
        </p:spPr>
        <p:txBody>
          <a:bodyPr lIns="0" tIns="0" rIns="0" bIns="0" rtlCol="0" anchor="t">
            <a:spAutoFit/>
          </a:bodyPr>
          <a:lstStyle/>
          <a:p>
            <a:pPr algn="ctr">
              <a:lnSpc>
                <a:spcPts val="3973"/>
              </a:lnSpc>
              <a:spcBef>
                <a:spcPct val="0"/>
              </a:spcBef>
            </a:pPr>
            <a:r>
              <a:rPr lang="en-US" sz="2400" b="1" spc="-63" dirty="0">
                <a:solidFill>
                  <a:srgbClr val="FEFEFE"/>
                </a:solidFill>
                <a:latin typeface="Times New Roman" panose="02020603050405020304" pitchFamily="18" charset="0"/>
                <a:ea typeface="Montserrat Bold"/>
                <a:cs typeface="Times New Roman" panose="02020603050405020304" pitchFamily="18" charset="0"/>
                <a:sym typeface="Montserrat Bold"/>
              </a:rPr>
              <a:t>The Biometric-Based Transaction Authorization System database schema provides a robust security framework that replaces vulnerable traditional authentication methods with advanced biometric verification, effectively addressing fraud risks across multiple sectors while delivering a seamless user experience without credential management burdens; the carefully structured relational model—with encrypted biometric storage, comprehensive transaction tracking, and thorough audit trails—ensures regulatory compliance, optimal performance, and enterprise-level scalability</a:t>
            </a:r>
            <a:r>
              <a:rPr lang="en-US" sz="3178" b="1" spc="-63" dirty="0" smtClean="0">
                <a:solidFill>
                  <a:srgbClr val="FEFEFE"/>
                </a:solidFill>
                <a:latin typeface="Times New Roman" panose="02020603050405020304" pitchFamily="18" charset="0"/>
                <a:ea typeface="Montserrat Bold"/>
                <a:cs typeface="Times New Roman" panose="02020603050405020304" pitchFamily="18" charset="0"/>
                <a:sym typeface="Montserrat Bold"/>
              </a:rPr>
              <a:t>.</a:t>
            </a:r>
          </a:p>
          <a:p>
            <a:pPr>
              <a:lnSpc>
                <a:spcPts val="3973"/>
              </a:lnSpc>
              <a:spcBef>
                <a:spcPct val="0"/>
              </a:spcBef>
            </a:pPr>
            <a:r>
              <a:rPr lang="en-US" sz="2400" b="1" spc="-63" dirty="0" smtClean="0">
                <a:solidFill>
                  <a:srgbClr val="FEFEFE"/>
                </a:solidFill>
                <a:latin typeface="Times New Roman" panose="02020603050405020304" pitchFamily="18" charset="0"/>
                <a:ea typeface="Times New Roman Bold"/>
                <a:cs typeface="Times New Roman" panose="02020603050405020304" pitchFamily="18" charset="0"/>
                <a:sym typeface="Montserrat Bold"/>
              </a:rPr>
              <a:t>REFERENCE:</a:t>
            </a:r>
            <a:endParaRPr lang="en-US" sz="2400" b="1" spc="-63" dirty="0">
              <a:solidFill>
                <a:srgbClr val="FEFEFE"/>
              </a:solidFill>
              <a:latin typeface="Times New Roman" panose="02020603050405020304" pitchFamily="18" charset="0"/>
              <a:ea typeface="Times New Roman Bold"/>
              <a:cs typeface="Times New Roman" panose="02020603050405020304" pitchFamily="18" charset="0"/>
              <a:sym typeface="Montserrat Bold"/>
            </a:endParaRPr>
          </a:p>
          <a:p>
            <a:pPr>
              <a:lnSpc>
                <a:spcPts val="3973"/>
              </a:lnSpc>
              <a:spcBef>
                <a:spcPct val="0"/>
              </a:spcBef>
            </a:pPr>
            <a:r>
              <a:rPr lang="en-US" sz="3200" b="1" dirty="0" smtClean="0">
                <a:solidFill>
                  <a:schemeClr val="bg1"/>
                </a:solidFill>
                <a:latin typeface="Times New Roman" panose="02020603050405020304" pitchFamily="18" charset="0"/>
                <a:ea typeface="Times New Roman Bold"/>
                <a:cs typeface="Times New Roman" panose="02020603050405020304" pitchFamily="18" charset="0"/>
                <a:sym typeface="Times New Roman Bold"/>
              </a:rPr>
              <a:t> </a:t>
            </a:r>
            <a:r>
              <a:rPr lang="en-US" sz="2000" b="1" dirty="0">
                <a:solidFill>
                  <a:schemeClr val="bg1"/>
                </a:solidFill>
                <a:latin typeface="Times New Roman" panose="02020603050405020304" pitchFamily="18" charset="0"/>
                <a:ea typeface="Times New Roman Bold"/>
                <a:cs typeface="Times New Roman" panose="02020603050405020304" pitchFamily="18" charset="0"/>
                <a:sym typeface="Times New Roman Bold"/>
              </a:rPr>
              <a:t>1.Oracle Corporation. (2024). Oracle Database 21c PL/SQL Language </a:t>
            </a:r>
            <a:r>
              <a:rPr lang="en-US" sz="2000" b="1" dirty="0" smtClean="0">
                <a:solidFill>
                  <a:schemeClr val="bg1"/>
                </a:solidFill>
                <a:latin typeface="Times New Roman" panose="02020603050405020304" pitchFamily="18" charset="0"/>
                <a:ea typeface="Times New Roman Bold"/>
                <a:cs typeface="Times New Roman" panose="02020603050405020304" pitchFamily="18" charset="0"/>
                <a:sym typeface="Times New Roman Bold"/>
              </a:rPr>
              <a:t>Reference</a:t>
            </a:r>
            <a:endParaRPr lang="en-US" sz="2000" dirty="0" smtClean="0">
              <a:solidFill>
                <a:schemeClr val="bg1"/>
              </a:solidFill>
              <a:latin typeface="Times New Roman" panose="02020603050405020304" pitchFamily="18" charset="0"/>
              <a:cs typeface="Times New Roman" panose="02020603050405020304" pitchFamily="18" charset="0"/>
              <a:sym typeface="Times New Roman Bold"/>
            </a:endParaRPr>
          </a:p>
          <a:p>
            <a:pPr>
              <a:lnSpc>
                <a:spcPts val="3973"/>
              </a:lnSpc>
              <a:spcBef>
                <a:spcPct val="0"/>
              </a:spcBef>
            </a:pPr>
            <a:r>
              <a:rPr lang="en-US" sz="2000" b="1" dirty="0" smtClean="0">
                <a:solidFill>
                  <a:schemeClr val="bg1"/>
                </a:solidFill>
                <a:latin typeface="Times New Roman" panose="02020603050405020304" pitchFamily="18" charset="0"/>
                <a:cs typeface="Times New Roman" panose="02020603050405020304" pitchFamily="18" charset="0"/>
                <a:sym typeface="Times New Roman Bold"/>
              </a:rPr>
              <a:t>2. </a:t>
            </a:r>
            <a:r>
              <a:rPr lang="en-US" sz="2400" b="1" dirty="0" smtClean="0">
                <a:solidFill>
                  <a:schemeClr val="bg1">
                    <a:lumMod val="95000"/>
                  </a:schemeClr>
                </a:solidFill>
                <a:latin typeface="Times New Roman" panose="02020603050405020304" pitchFamily="18" charset="0"/>
                <a:cs typeface="Times New Roman" panose="02020603050405020304" pitchFamily="18" charset="0"/>
              </a:rPr>
              <a:t>National </a:t>
            </a:r>
            <a:r>
              <a:rPr lang="en-US" sz="2400" b="1" dirty="0">
                <a:solidFill>
                  <a:schemeClr val="bg1">
                    <a:lumMod val="95000"/>
                  </a:schemeClr>
                </a:solidFill>
                <a:latin typeface="Times New Roman" panose="02020603050405020304" pitchFamily="18" charset="0"/>
                <a:cs typeface="Times New Roman" panose="02020603050405020304" pitchFamily="18" charset="0"/>
              </a:rPr>
              <a:t>Institute of Standards and Technology (</a:t>
            </a:r>
            <a:r>
              <a:rPr lang="en-US" sz="2400" b="1" dirty="0" smtClean="0">
                <a:solidFill>
                  <a:schemeClr val="bg1">
                    <a:lumMod val="95000"/>
                  </a:schemeClr>
                </a:solidFill>
                <a:latin typeface="Times New Roman" panose="02020603050405020304" pitchFamily="18" charset="0"/>
                <a:cs typeface="Times New Roman" panose="02020603050405020304" pitchFamily="18" charset="0"/>
              </a:rPr>
              <a:t>NIST). (2022)(</a:t>
            </a:r>
            <a:r>
              <a:rPr lang="en-US" sz="2400" dirty="0" smtClean="0">
                <a:solidFill>
                  <a:schemeClr val="bg1">
                    <a:lumMod val="95000"/>
                  </a:schemeClr>
                </a:solidFill>
                <a:latin typeface="Times New Roman" panose="02020603050405020304" pitchFamily="18" charset="0"/>
                <a:cs typeface="Times New Roman" panose="02020603050405020304" pitchFamily="18" charset="0"/>
                <a:hlinkClick r:id="rId7"/>
              </a:rPr>
              <a:t>https://pages.nist.gov/800-63-3/</a:t>
            </a:r>
            <a:r>
              <a:rPr lang="en-US" sz="2400" dirty="0" smtClean="0">
                <a:solidFill>
                  <a:schemeClr val="bg1">
                    <a:lumMod val="95000"/>
                  </a:schemeClr>
                </a:solidFill>
                <a:latin typeface="Times New Roman" panose="02020603050405020304" pitchFamily="18" charset="0"/>
                <a:cs typeface="Times New Roman" panose="02020603050405020304" pitchFamily="18" charset="0"/>
              </a:rPr>
              <a:t>).</a:t>
            </a:r>
            <a:endParaRPr lang="en-US" sz="2400" b="1" spc="-63" dirty="0">
              <a:solidFill>
                <a:schemeClr val="bg1">
                  <a:lumMod val="95000"/>
                </a:schemeClr>
              </a:solidFill>
              <a:latin typeface="Times New Roman" panose="02020603050405020304" pitchFamily="18" charset="0"/>
              <a:ea typeface="Montserrat Bold"/>
              <a:cs typeface="Times New Roman" panose="02020603050405020304" pitchFamily="18" charset="0"/>
              <a:sym typeface="Montserrat Bold"/>
            </a:endParaRPr>
          </a:p>
        </p:txBody>
      </p:sp>
      <p:sp>
        <p:nvSpPr>
          <p:cNvPr id="13" name="Rectangle 12"/>
          <p:cNvSpPr/>
          <p:nvPr/>
        </p:nvSpPr>
        <p:spPr>
          <a:xfrm>
            <a:off x="5081477" y="4958834"/>
            <a:ext cx="184731" cy="369332"/>
          </a:xfrm>
          <a:prstGeom prst="rect">
            <a:avLst/>
          </a:prstGeom>
        </p:spPr>
        <p:txBody>
          <a:bodyPr wrap="none">
            <a:spAutoFit/>
          </a:bodyPr>
          <a:lstStyle/>
          <a:p>
            <a:endParaRPr lang="en-US"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1143</Words>
  <Application>Microsoft Office PowerPoint</Application>
  <PresentationFormat>Custom</PresentationFormat>
  <Paragraphs>142</Paragraphs>
  <Slides>10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Montserrat Semi-Bold</vt:lpstr>
      <vt:lpstr>Montserrat</vt:lpstr>
      <vt:lpstr>Montserrat Medium</vt:lpstr>
      <vt:lpstr>Montserrat Medium Italics</vt:lpstr>
      <vt:lpstr>Montserrat Bold</vt:lpstr>
      <vt:lpstr>Times New Roman Bold</vt:lpstr>
      <vt:lpstr>Montserrat Italics</vt:lpstr>
      <vt:lpstr>Calibri</vt:lpstr>
      <vt:lpstr>Wingdings</vt:lpstr>
      <vt:lpstr>Montserrat Bold Italics</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Bold Simple Minimalist Payment Mobile App Presentation</dc:title>
  <dc:creator>UMWALI Evelyne</dc:creator>
  <cp:lastModifiedBy>user</cp:lastModifiedBy>
  <cp:revision>7</cp:revision>
  <dcterms:created xsi:type="dcterms:W3CDTF">2006-08-16T00:00:00Z</dcterms:created>
  <dcterms:modified xsi:type="dcterms:W3CDTF">2025-05-24T15:09:46Z</dcterms:modified>
  <dc:identifier>DAGoSK57YaI</dc:identifier>
</cp:coreProperties>
</file>

<file path=docProps/thumbnail.jpeg>
</file>